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3" r:id="rId10"/>
    <p:sldId id="275" r:id="rId11"/>
    <p:sldId id="264" r:id="rId12"/>
    <p:sldId id="271" r:id="rId13"/>
    <p:sldId id="272" r:id="rId14"/>
    <p:sldId id="273" r:id="rId15"/>
    <p:sldId id="265" r:id="rId16"/>
    <p:sldId id="266" r:id="rId17"/>
    <p:sldId id="267" r:id="rId18"/>
    <p:sldId id="268" r:id="rId19"/>
    <p:sldId id="269" r:id="rId20"/>
    <p:sldId id="276" r:id="rId21"/>
    <p:sldId id="277" r:id="rId22"/>
    <p:sldId id="278" r:id="rId23"/>
    <p:sldId id="270" r:id="rId2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9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B8801-7C68-4FDD-9B92-25AA3981EB6A}" type="datetimeFigureOut">
              <a:rPr lang="zh-TW" altLang="en-US" smtClean="0"/>
              <a:t>2026/6/17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47314-933D-4647-BB08-931420B7F4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3074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6703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489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6136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685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3511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9584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399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2431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 (由 AI 生成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4" descr=" (由 AI 生成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" b="4170"/>
          <a:stretch/>
        </p:blipFill>
        <p:spPr>
          <a:xfrm>
            <a:off x="36623" y="7936"/>
            <a:ext cx="16219377" cy="91360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8749" y="2362200"/>
            <a:ext cx="5715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5501" y="2126457"/>
            <a:ext cx="7048500" cy="618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5749" y="2489200"/>
            <a:ext cx="5461000" cy="54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1"/>
          <p:cNvSpPr txBox="1"/>
          <p:nvPr/>
        </p:nvSpPr>
        <p:spPr>
          <a:xfrm>
            <a:off x="9525000" y="2634456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遠離沉迷：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避免過度依賴 3C 產品，勿沉迷於手機遊戲。</a:t>
            </a:r>
            <a:endParaRPr sz="2400"/>
          </a:p>
        </p:txBody>
      </p:sp>
      <p:sp>
        <p:nvSpPr>
          <p:cNvPr id="226" name="Google Shape;226;p21"/>
          <p:cNvSpPr txBox="1"/>
          <p:nvPr/>
        </p:nvSpPr>
        <p:spPr>
          <a:xfrm>
            <a:off x="9525000" y="3927078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保護身體：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長時間使用易傷害肩頸與視力，請定時休息伸展。</a:t>
            </a:r>
            <a:endParaRPr sz="2400"/>
          </a:p>
        </p:txBody>
      </p:sp>
      <p:sp>
        <p:nvSpPr>
          <p:cNvPr id="227" name="Google Shape;227;p21"/>
          <p:cNvSpPr txBox="1"/>
          <p:nvPr/>
        </p:nvSpPr>
        <p:spPr>
          <a:xfrm>
            <a:off x="9525000" y="5219700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網路素養：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網路發言請守法，不以惡語傷人。</a:t>
            </a:r>
            <a:endParaRPr sz="2400"/>
          </a:p>
        </p:txBody>
      </p:sp>
      <p:sp>
        <p:nvSpPr>
          <p:cNvPr id="228" name="Google Shape;228;p21"/>
          <p:cNvSpPr txBox="1"/>
          <p:nvPr/>
        </p:nvSpPr>
        <p:spPr>
          <a:xfrm>
            <a:off x="9525000" y="6512321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謹言慎行：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勿散布未經證實的謠言，並尊重他人隱私。</a:t>
            </a:r>
            <a:endParaRPr sz="2400"/>
          </a:p>
        </p:txBody>
      </p:sp>
      <p:sp>
        <p:nvSpPr>
          <p:cNvPr id="229" name="Google Shape;229;p21"/>
          <p:cNvSpPr txBox="1"/>
          <p:nvPr/>
        </p:nvSpPr>
        <p:spPr>
          <a:xfrm>
            <a:off x="1016001" y="762000"/>
            <a:ext cx="152019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健康上網</a:t>
            </a:r>
            <a:endParaRPr sz="2400"/>
          </a:p>
        </p:txBody>
      </p:sp>
      <p:sp>
        <p:nvSpPr>
          <p:cNvPr id="230" name="Google Shape;230;p21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2659856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3952477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5245100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6537721"/>
            <a:ext cx="256976" cy="38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432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1" y="2057400"/>
            <a:ext cx="4656732" cy="6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9733" y="2057400"/>
            <a:ext cx="4656732" cy="6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37466" y="2057400"/>
            <a:ext cx="4656732" cy="6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82267" y="3446859"/>
            <a:ext cx="1016000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4"/>
          <p:cNvSpPr txBox="1"/>
          <p:nvPr/>
        </p:nvSpPr>
        <p:spPr>
          <a:xfrm>
            <a:off x="2236827" y="4780359"/>
            <a:ext cx="170688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>
                <a:solidFill>
                  <a:srgbClr val="166534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步行安全</a:t>
            </a:r>
            <a:endParaRPr sz="2400"/>
          </a:p>
        </p:txBody>
      </p:sp>
      <p:sp>
        <p:nvSpPr>
          <p:cNvPr id="275" name="Google Shape;275;p24"/>
          <p:cNvSpPr txBox="1"/>
          <p:nvPr/>
        </p:nvSpPr>
        <p:spPr>
          <a:xfrm>
            <a:off x="1143001" y="5529659"/>
            <a:ext cx="3894732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步行請走人行道，過馬路注意來車。走路時專心，</a:t>
            </a: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絕對不滑手機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 sz="2400"/>
          </a:p>
        </p:txBody>
      </p:sp>
      <p:pic>
        <p:nvPicPr>
          <p:cNvPr id="276" name="Google Shape;276;p2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0000" y="3446859"/>
            <a:ext cx="1016000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4"/>
          <p:cNvSpPr txBox="1"/>
          <p:nvPr/>
        </p:nvSpPr>
        <p:spPr>
          <a:xfrm>
            <a:off x="7274560" y="4780359"/>
            <a:ext cx="170688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>
                <a:solidFill>
                  <a:srgbClr val="0369A1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騎乘安全</a:t>
            </a:r>
            <a:endParaRPr sz="2400"/>
          </a:p>
        </p:txBody>
      </p:sp>
      <p:sp>
        <p:nvSpPr>
          <p:cNvPr id="278" name="Google Shape;278;p24"/>
          <p:cNvSpPr txBox="1"/>
          <p:nvPr/>
        </p:nvSpPr>
        <p:spPr>
          <a:xfrm>
            <a:off x="6180733" y="5529659"/>
            <a:ext cx="3894732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騎乘單車或給家長載乘機車時，務必正確、扣緊 </a:t>
            </a: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配戴安全帽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 sz="2400"/>
          </a:p>
        </p:txBody>
      </p:sp>
      <p:pic>
        <p:nvPicPr>
          <p:cNvPr id="279" name="Google Shape;279;p2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657732" y="3446859"/>
            <a:ext cx="1016000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4"/>
          <p:cNvSpPr txBox="1"/>
          <p:nvPr/>
        </p:nvSpPr>
        <p:spPr>
          <a:xfrm>
            <a:off x="12312292" y="4780359"/>
            <a:ext cx="170688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>
                <a:solidFill>
                  <a:srgbClr val="991B1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搭車安全</a:t>
            </a:r>
            <a:endParaRPr sz="2400"/>
          </a:p>
        </p:txBody>
      </p:sp>
      <p:sp>
        <p:nvSpPr>
          <p:cNvPr id="281" name="Google Shape;281;p24"/>
          <p:cNvSpPr txBox="1"/>
          <p:nvPr/>
        </p:nvSpPr>
        <p:spPr>
          <a:xfrm>
            <a:off x="11218466" y="5529659"/>
            <a:ext cx="3894732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搭乘汽車請繫緊安全帶。在路上請務必 </a:t>
            </a: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遠離大型車視覺死角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 sz="2400"/>
          </a:p>
        </p:txBody>
      </p:sp>
      <p:pic>
        <p:nvPicPr>
          <p:cNvPr id="282" name="Google Shape;282;p2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912268" y="3726259"/>
            <a:ext cx="355797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950002" y="3726259"/>
            <a:ext cx="355797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987734" y="3726259"/>
            <a:ext cx="355797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4"/>
          <p:cNvSpPr txBox="1"/>
          <p:nvPr/>
        </p:nvSpPr>
        <p:spPr>
          <a:xfrm>
            <a:off x="1016001" y="762000"/>
            <a:ext cx="152019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交通安全</a:t>
            </a:r>
            <a:endParaRPr sz="2400"/>
          </a:p>
        </p:txBody>
      </p:sp>
      <p:sp>
        <p:nvSpPr>
          <p:cNvPr id="286" name="Google Shape;286;p24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8819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/>
          <p:nvPr/>
        </p:nvSpPr>
        <p:spPr>
          <a:xfrm>
            <a:off x="8445500" y="2286000"/>
            <a:ext cx="7048400" cy="5842000"/>
          </a:xfrm>
          <a:prstGeom prst="roundRect">
            <a:avLst>
              <a:gd name="adj" fmla="val 5217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endParaRPr sz="2400"/>
          </a:p>
        </p:txBody>
      </p:sp>
      <p:pic>
        <p:nvPicPr>
          <p:cNvPr id="115" name="Google Shape;115;p15" descr="A high-quality, friendly 3D illustration of a child washing their hands properly with soap bubbles, vibrant and educational style, soft lighting, pastel colors, clean background."/>
          <p:cNvPicPr preferRelativeResize="0"/>
          <p:nvPr/>
        </p:nvPicPr>
        <p:blipFill rotWithShape="1">
          <a:blip r:embed="rId4">
            <a:alphaModFix/>
          </a:blip>
          <a:srcRect l="3122" r="3131"/>
          <a:stretch/>
        </p:blipFill>
        <p:spPr>
          <a:xfrm>
            <a:off x="1270000" y="2667000"/>
            <a:ext cx="6350000" cy="5080000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9017000" y="2921001"/>
            <a:ext cx="6096000" cy="103618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b="1" dirty="0" err="1">
                <a:solidFill>
                  <a:srgbClr val="4338CA"/>
                </a:solidFill>
                <a:latin typeface="Noto Sans TC"/>
                <a:ea typeface="Noto Sans TC"/>
                <a:cs typeface="Noto Sans TC"/>
                <a:sym typeface="Noto Sans TC"/>
              </a:rPr>
              <a:t>防疫好習慣</a:t>
            </a:r>
            <a:endParaRPr sz="2400" b="1" dirty="0">
              <a:solidFill>
                <a:srgbClr val="4338CA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>
              <a:spcBef>
                <a:spcPts val="400"/>
              </a:spcBef>
            </a:pPr>
            <a:r>
              <a:rPr lang="en-US" sz="2000">
                <a:solidFill>
                  <a:srgbClr val="475569"/>
                </a:solidFill>
                <a:latin typeface="Noto Sans TC"/>
                <a:ea typeface="Noto Sans TC"/>
                <a:cs typeface="Noto Sans TC"/>
                <a:sym typeface="Noto Sans TC"/>
              </a:rPr>
              <a:t>勤洗手，出入擁擠的公共場所建議配戴口罩，保護自己與他人</a:t>
            </a:r>
            <a:r>
              <a:rPr lang="en-US" sz="2000" dirty="0">
                <a:solidFill>
                  <a:srgbClr val="475569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 sz="2000" dirty="0">
              <a:solidFill>
                <a:srgbClr val="475569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9017000" y="4445001"/>
            <a:ext cx="6096000" cy="103618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b="1">
                <a:solidFill>
                  <a:srgbClr val="4338CA"/>
                </a:solidFill>
                <a:latin typeface="Noto Sans TC"/>
                <a:ea typeface="Noto Sans TC"/>
                <a:cs typeface="Noto Sans TC"/>
                <a:sym typeface="Noto Sans TC"/>
              </a:rPr>
              <a:t>防範登革熱</a:t>
            </a:r>
            <a:endParaRPr sz="2400" b="1">
              <a:solidFill>
                <a:srgbClr val="4338CA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>
              <a:spcBef>
                <a:spcPts val="400"/>
              </a:spcBef>
            </a:pPr>
            <a:r>
              <a:rPr lang="en-US" sz="2000">
                <a:solidFill>
                  <a:srgbClr val="475569"/>
                </a:solidFill>
                <a:latin typeface="Noto Sans TC"/>
                <a:ea typeface="Noto Sans TC"/>
                <a:cs typeface="Noto Sans TC"/>
                <a:sym typeface="Noto Sans TC"/>
              </a:rPr>
              <a:t>戶外活動請注意防蚊措施，穿著長袖衣褲或使用防蚊液。</a:t>
            </a:r>
            <a:endParaRPr sz="2000">
              <a:solidFill>
                <a:srgbClr val="475569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9017000" y="5969001"/>
            <a:ext cx="6096000" cy="72840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b="1">
                <a:solidFill>
                  <a:srgbClr val="4338CA"/>
                </a:solidFill>
                <a:latin typeface="Noto Sans TC"/>
                <a:ea typeface="Noto Sans TC"/>
                <a:cs typeface="Noto Sans TC"/>
                <a:sym typeface="Noto Sans TC"/>
              </a:rPr>
              <a:t>警覺症狀</a:t>
            </a:r>
            <a:endParaRPr sz="2400" b="1">
              <a:solidFill>
                <a:srgbClr val="4338CA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>
              <a:spcBef>
                <a:spcPts val="400"/>
              </a:spcBef>
            </a:pPr>
            <a:r>
              <a:rPr lang="en-US" sz="2000">
                <a:solidFill>
                  <a:srgbClr val="475569"/>
                </a:solidFill>
                <a:latin typeface="Noto Sans TC"/>
                <a:ea typeface="Noto Sans TC"/>
                <a:cs typeface="Noto Sans TC"/>
                <a:sym typeface="Noto Sans TC"/>
              </a:rPr>
              <a:t>若有發燒、骨頭痛等疑似登革熱症狀，請儘速就醫。</a:t>
            </a:r>
            <a:endParaRPr sz="2000">
              <a:solidFill>
                <a:srgbClr val="475569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1016000" y="762000"/>
            <a:ext cx="15202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防疫與防蚊</a:t>
            </a:r>
            <a:endParaRPr sz="2400"/>
          </a:p>
        </p:txBody>
      </p:sp>
      <p:sp>
        <p:nvSpPr>
          <p:cNvPr id="124" name="Google Shape;124;p15"/>
          <p:cNvSpPr/>
          <p:nvPr/>
        </p:nvSpPr>
        <p:spPr>
          <a:xfrm>
            <a:off x="762000" y="762000"/>
            <a:ext cx="101600" cy="7876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9597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1" y="2057401"/>
            <a:ext cx="7048500" cy="70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5501" y="2057401"/>
            <a:ext cx="7048500" cy="70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45501" y="2057401"/>
            <a:ext cx="7048500" cy="709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1841500" y="3021805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護眼原則：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用眼30分鐘，務必休息10分鐘。</a:t>
            </a:r>
            <a:endParaRPr sz="2400"/>
          </a:p>
        </p:txBody>
      </p:sp>
      <p:sp>
        <p:nvSpPr>
          <p:cNvPr id="159" name="Google Shape;159;p17"/>
          <p:cNvSpPr txBox="1"/>
          <p:nvPr/>
        </p:nvSpPr>
        <p:spPr>
          <a:xfrm>
            <a:off x="1841500" y="4314429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戶外活動：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每天累積戶外活動達120分鐘以上，有助保護視力。</a:t>
            </a:r>
            <a:endParaRPr sz="2400"/>
          </a:p>
        </p:txBody>
      </p:sp>
      <p:sp>
        <p:nvSpPr>
          <p:cNvPr id="160" name="Google Shape;160;p17"/>
          <p:cNvSpPr txBox="1"/>
          <p:nvPr/>
        </p:nvSpPr>
        <p:spPr>
          <a:xfrm>
            <a:off x="1841500" y="5607049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潔牙習慣：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餐後落實使用「貝氏刷牙法」。</a:t>
            </a:r>
            <a:endParaRPr sz="2400"/>
          </a:p>
        </p:txBody>
      </p:sp>
      <p:sp>
        <p:nvSpPr>
          <p:cNvPr id="161" name="Google Shape;161;p17"/>
          <p:cNvSpPr txBox="1"/>
          <p:nvPr/>
        </p:nvSpPr>
        <p:spPr>
          <a:xfrm>
            <a:off x="1841500" y="6899671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牙齒保健：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搭配牙線清潔，並每週使用含氟漱口水。</a:t>
            </a:r>
            <a:endParaRPr sz="2400"/>
          </a:p>
        </p:txBody>
      </p:sp>
      <p:sp>
        <p:nvSpPr>
          <p:cNvPr id="162" name="Google Shape;162;p17"/>
          <p:cNvSpPr txBox="1"/>
          <p:nvPr/>
        </p:nvSpPr>
        <p:spPr>
          <a:xfrm>
            <a:off x="1016001" y="762000"/>
            <a:ext cx="152019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視力與牙齒保健</a:t>
            </a:r>
            <a:endParaRPr sz="2400"/>
          </a:p>
        </p:txBody>
      </p:sp>
      <p:sp>
        <p:nvSpPr>
          <p:cNvPr id="163" name="Google Shape;163;p17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70000" y="3047205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70000" y="4339828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70000" y="5632449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70000" y="6925071"/>
            <a:ext cx="256976" cy="38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607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8749" y="2362200"/>
            <a:ext cx="5715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5501" y="2772768"/>
            <a:ext cx="7048500" cy="4893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55749" y="2489200"/>
            <a:ext cx="5461000" cy="54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9525000" y="3280767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適時補水：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炎熱天氣進行戶外活動時，請隨時補充水分，不要等口渴才喝水。</a:t>
            </a:r>
            <a:endParaRPr sz="2400"/>
          </a:p>
        </p:txBody>
      </p:sp>
      <p:sp>
        <p:nvSpPr>
          <p:cNvPr id="177" name="Google Shape;177;p18"/>
          <p:cNvSpPr txBox="1"/>
          <p:nvPr/>
        </p:nvSpPr>
        <p:spPr>
          <a:xfrm>
            <a:off x="9525000" y="4573389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注意防曬：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外出請戴帽子、撐傘或塗抹防曬乳，避免烈日直接曝曬。</a:t>
            </a:r>
            <a:endParaRPr sz="2400"/>
          </a:p>
        </p:txBody>
      </p:sp>
      <p:sp>
        <p:nvSpPr>
          <p:cNvPr id="178" name="Google Shape;178;p18"/>
          <p:cNvSpPr txBox="1"/>
          <p:nvPr/>
        </p:nvSpPr>
        <p:spPr>
          <a:xfrm>
            <a:off x="9525000" y="5866011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 b="1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保持通風：</a:t>
            </a: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 選擇陰涼通風處活動，預防中暑與熱衰竭的發生。</a:t>
            </a:r>
            <a:endParaRPr sz="2400"/>
          </a:p>
        </p:txBody>
      </p:sp>
      <p:sp>
        <p:nvSpPr>
          <p:cNvPr id="179" name="Google Shape;179;p18"/>
          <p:cNvSpPr txBox="1"/>
          <p:nvPr/>
        </p:nvSpPr>
        <p:spPr>
          <a:xfrm>
            <a:off x="1016001" y="762000"/>
            <a:ext cx="152019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預防熱傷害</a:t>
            </a:r>
            <a:endParaRPr sz="2400"/>
          </a:p>
        </p:txBody>
      </p:sp>
      <p:sp>
        <p:nvSpPr>
          <p:cNvPr id="180" name="Google Shape;180;p18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3306167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4598788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5891411"/>
            <a:ext cx="256976" cy="38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5423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1" y="2057400"/>
            <a:ext cx="7048500" cy="632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5501" y="2057400"/>
            <a:ext cx="7048500" cy="632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7"/>
          <p:cNvSpPr txBox="1"/>
          <p:nvPr/>
        </p:nvSpPr>
        <p:spPr>
          <a:xfrm>
            <a:off x="1816298" y="3396080"/>
            <a:ext cx="576051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r>
              <a:rPr lang="en-US" sz="3600" b="1">
                <a:solidFill>
                  <a:srgbClr val="0369A1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拒絕毒品危害</a:t>
            </a:r>
            <a:endParaRPr sz="2400"/>
          </a:p>
        </p:txBody>
      </p:sp>
      <p:sp>
        <p:nvSpPr>
          <p:cNvPr id="335" name="Google Shape;335;p27"/>
          <p:cNvSpPr txBox="1"/>
          <p:nvPr/>
        </p:nvSpPr>
        <p:spPr>
          <a:xfrm>
            <a:off x="9499798" y="3396080"/>
            <a:ext cx="576051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r>
              <a:rPr lang="en-US" sz="3600" b="1">
                <a:solidFill>
                  <a:srgbClr val="9A3412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禁菸拒檳</a:t>
            </a:r>
            <a:endParaRPr sz="2400"/>
          </a:p>
        </p:txBody>
      </p:sp>
      <p:pic>
        <p:nvPicPr>
          <p:cNvPr id="336" name="Google Shape;336;p2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70000" y="3444477"/>
            <a:ext cx="355797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7"/>
          <p:cNvSpPr txBox="1"/>
          <p:nvPr/>
        </p:nvSpPr>
        <p:spPr>
          <a:xfrm>
            <a:off x="1841500" y="4365228"/>
            <a:ext cx="54610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不輕易接受陌生人提供的飲料或零食。</a:t>
            </a:r>
            <a:endParaRPr sz="2400"/>
          </a:p>
        </p:txBody>
      </p:sp>
      <p:sp>
        <p:nvSpPr>
          <p:cNvPr id="338" name="Google Shape;338;p27"/>
          <p:cNvSpPr txBox="1"/>
          <p:nvPr/>
        </p:nvSpPr>
        <p:spPr>
          <a:xfrm>
            <a:off x="1841500" y="5106789"/>
            <a:ext cx="54610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不隨便幫他人代拿物品。</a:t>
            </a:r>
            <a:endParaRPr sz="2400"/>
          </a:p>
        </p:txBody>
      </p:sp>
      <p:sp>
        <p:nvSpPr>
          <p:cNvPr id="339" name="Google Shape;339;p27"/>
          <p:cNvSpPr txBox="1"/>
          <p:nvPr/>
        </p:nvSpPr>
        <p:spPr>
          <a:xfrm>
            <a:off x="1841500" y="5848350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特別留意網路上使用「奇怪暗語」包裝的商品，小心新興毒品。</a:t>
            </a:r>
            <a:endParaRPr sz="2400"/>
          </a:p>
        </p:txBody>
      </p:sp>
      <p:pic>
        <p:nvPicPr>
          <p:cNvPr id="340" name="Google Shape;340;p2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53500" y="3444477"/>
            <a:ext cx="355797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7"/>
          <p:cNvSpPr txBox="1"/>
          <p:nvPr/>
        </p:nvSpPr>
        <p:spPr>
          <a:xfrm>
            <a:off x="9525000" y="4365228"/>
            <a:ext cx="5461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未滿 20 歲全面禁止吸菸（包含電子煙、加熱菸等）。</a:t>
            </a:r>
            <a:endParaRPr sz="2400"/>
          </a:p>
        </p:txBody>
      </p:sp>
      <p:sp>
        <p:nvSpPr>
          <p:cNvPr id="342" name="Google Shape;342;p27"/>
          <p:cNvSpPr txBox="1"/>
          <p:nvPr/>
        </p:nvSpPr>
        <p:spPr>
          <a:xfrm>
            <a:off x="9525000" y="5594350"/>
            <a:ext cx="54610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堅決拒絕嚼食檳榔。</a:t>
            </a:r>
            <a:endParaRPr sz="2400"/>
          </a:p>
        </p:txBody>
      </p:sp>
      <p:sp>
        <p:nvSpPr>
          <p:cNvPr id="343" name="Google Shape;343;p27"/>
          <p:cNvSpPr txBox="1"/>
          <p:nvPr/>
        </p:nvSpPr>
        <p:spPr>
          <a:xfrm>
            <a:off x="9525000" y="6335911"/>
            <a:ext cx="5461000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334155"/>
                </a:solidFill>
                <a:latin typeface="Noto Sans TC"/>
                <a:ea typeface="Noto Sans TC"/>
                <a:cs typeface="Noto Sans TC"/>
                <a:sym typeface="Noto Sans TC"/>
              </a:rPr>
              <a:t>遠離不良嗜好，共同守護身體健康。</a:t>
            </a:r>
            <a:endParaRPr sz="2400"/>
          </a:p>
        </p:txBody>
      </p:sp>
      <p:sp>
        <p:nvSpPr>
          <p:cNvPr id="344" name="Google Shape;344;p27"/>
          <p:cNvSpPr txBox="1"/>
          <p:nvPr/>
        </p:nvSpPr>
        <p:spPr>
          <a:xfrm>
            <a:off x="1016001" y="762000"/>
            <a:ext cx="152019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拒絕毒害與菸檳</a:t>
            </a:r>
            <a:endParaRPr sz="2400"/>
          </a:p>
        </p:txBody>
      </p:sp>
      <p:sp>
        <p:nvSpPr>
          <p:cNvPr id="345" name="Google Shape;345;p27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6" name="Google Shape;346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7000" y="4390628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7000" y="5132188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7000" y="5873749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80500" y="4390628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80500" y="5619749"/>
            <a:ext cx="256976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80500" y="6361311"/>
            <a:ext cx="256976" cy="38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9650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8"/>
          <p:cNvSpPr txBox="1"/>
          <p:nvPr/>
        </p:nvSpPr>
        <p:spPr>
          <a:xfrm>
            <a:off x="1016000" y="762000"/>
            <a:ext cx="713422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自我保護</a:t>
            </a:r>
            <a:endParaRPr sz="2400"/>
          </a:p>
        </p:txBody>
      </p:sp>
      <p:sp>
        <p:nvSpPr>
          <p:cNvPr id="357" name="Google Shape;357;p28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45501" y="0"/>
            <a:ext cx="78105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8"/>
          <p:cNvSpPr txBox="1"/>
          <p:nvPr/>
        </p:nvSpPr>
        <p:spPr>
          <a:xfrm>
            <a:off x="762001" y="3222229"/>
            <a:ext cx="740092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800" b="1">
                <a:solidFill>
                  <a:srgbClr val="166534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安全第一，守護自己</a:t>
            </a:r>
            <a:endParaRPr sz="2400"/>
          </a:p>
        </p:txBody>
      </p:sp>
      <p:sp>
        <p:nvSpPr>
          <p:cNvPr id="360" name="Google Shape;360;p28"/>
          <p:cNvSpPr txBox="1"/>
          <p:nvPr/>
        </p:nvSpPr>
        <p:spPr>
          <a:xfrm>
            <a:off x="1229122" y="4314429"/>
            <a:ext cx="6581377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不涉足危險或不正當場所。</a:t>
            </a:r>
            <a:endParaRPr sz="2400"/>
          </a:p>
        </p:txBody>
      </p:sp>
      <p:sp>
        <p:nvSpPr>
          <p:cNvPr id="361" name="Google Shape;361;p28"/>
          <p:cNvSpPr txBox="1"/>
          <p:nvPr/>
        </p:nvSpPr>
        <p:spPr>
          <a:xfrm>
            <a:off x="952500" y="5119488"/>
            <a:ext cx="6858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不拍攝、不轉傳私密照片，若遇性剝削請撥打 </a:t>
            </a:r>
            <a:r>
              <a:rPr lang="en-US" sz="2400" b="1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110</a:t>
            </a:r>
            <a:r>
              <a:rPr lang="en-US" sz="2400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 或 </a:t>
            </a:r>
            <a:r>
              <a:rPr lang="en-US" sz="2400" b="1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113</a:t>
            </a:r>
            <a:r>
              <a:rPr lang="en-US" sz="2400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 求助。</a:t>
            </a:r>
            <a:endParaRPr sz="2400"/>
          </a:p>
        </p:txBody>
      </p:sp>
      <p:sp>
        <p:nvSpPr>
          <p:cNvPr id="362" name="Google Shape;362;p28"/>
          <p:cNvSpPr txBox="1"/>
          <p:nvPr/>
        </p:nvSpPr>
        <p:spPr>
          <a:xfrm>
            <a:off x="1229122" y="6412111"/>
            <a:ext cx="6581377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59944"/>
              </a:lnSpc>
            </a:pPr>
            <a:r>
              <a:rPr lang="en-US" sz="2400">
                <a:solidFill>
                  <a:srgbClr val="14532D"/>
                </a:solidFill>
                <a:latin typeface="Noto Sans TC"/>
                <a:ea typeface="Noto Sans TC"/>
                <a:cs typeface="Noto Sans TC"/>
                <a:sym typeface="Noto Sans TC"/>
              </a:rPr>
              <a:t>勿購買非適用年齡之遊戲用槍。</a:t>
            </a:r>
            <a:endParaRPr sz="2400"/>
          </a:p>
        </p:txBody>
      </p:sp>
      <p:pic>
        <p:nvPicPr>
          <p:cNvPr id="363" name="Google Shape;363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4314428"/>
            <a:ext cx="276621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2000" y="6412111"/>
            <a:ext cx="276621" cy="35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3925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1803400"/>
            <a:ext cx="14732000" cy="4887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9268" y="7008415"/>
            <a:ext cx="8297465" cy="863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72" name="Google Shape;372;p29"/>
          <p:cNvGraphicFramePr/>
          <p:nvPr/>
        </p:nvGraphicFramePr>
        <p:xfrm>
          <a:off x="787401" y="1828800"/>
          <a:ext cx="14681233" cy="514417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095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8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733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FFFFFF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班別項目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FFFFFF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對象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FFFFFF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日期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FFFFFF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時間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FFFFFF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指導老師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>
                          <a:solidFill>
                            <a:srgbClr val="FFFFFF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地點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36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生態觀察與閱讀寫作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7/1-7/3 (週一~三)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08:40-12:00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阿德蝸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二甲教室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桌遊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7/6-7/10 (週一~五)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08:30-10:00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羅佳慧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二甲教室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街舞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7/13,20,27; 8/3,10 (每週一)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13:30-15:00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吳鴻希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律動教室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串珠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7/14,21,28; 8/4,11 (每週二)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10:00-11:30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朱宝香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二甲教室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匹克球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7/15,22,29; 8/5,12 (每週三)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08:30-10:00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陳珮茹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多功能運動球場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兒童美術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7/16,23,30; 8/6,13 (每週四)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13:30-15:00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許竣程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二甲教室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排球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7/17,24,31; 8/7,14 (每週五)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10:00-11:30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潘子軒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多功能運動球場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4497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藤球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2-5年級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8/10,11,13,14 (一二四五)</a:t>
                      </a: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/>
                      </a:r>
                      <a:b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</a:b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         8/12 (三)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08:20-09:50</a:t>
                      </a:r>
                      <a: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en-US" sz="2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/>
                      </a:r>
                      <a:b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</a:b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         10:10-11:40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方瑞熙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0" i="0" u="none" strike="noStrike" cap="none">
                          <a:solidFill>
                            <a:srgbClr val="334155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多功能運動球場</a:t>
                      </a:r>
                      <a:endParaRPr sz="2400"/>
                    </a:p>
                  </a:txBody>
                  <a:tcPr marL="84667" marR="84667" marT="33867" marB="33867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73" name="Google Shape;373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61867" y="7287815"/>
            <a:ext cx="237132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9"/>
          <p:cNvSpPr/>
          <p:nvPr/>
        </p:nvSpPr>
        <p:spPr>
          <a:xfrm>
            <a:off x="787401" y="2903141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9"/>
          <p:cNvSpPr/>
          <p:nvPr/>
        </p:nvSpPr>
        <p:spPr>
          <a:xfrm>
            <a:off x="3883223" y="2903141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9"/>
          <p:cNvSpPr/>
          <p:nvPr/>
        </p:nvSpPr>
        <p:spPr>
          <a:xfrm>
            <a:off x="5249267" y="2903141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9"/>
          <p:cNvSpPr/>
          <p:nvPr/>
        </p:nvSpPr>
        <p:spPr>
          <a:xfrm>
            <a:off x="9281319" y="2903141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9"/>
          <p:cNvSpPr/>
          <p:nvPr/>
        </p:nvSpPr>
        <p:spPr>
          <a:xfrm>
            <a:off x="11236721" y="2903141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9"/>
          <p:cNvSpPr/>
          <p:nvPr/>
        </p:nvSpPr>
        <p:spPr>
          <a:xfrm>
            <a:off x="12995275" y="2903141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9"/>
          <p:cNvSpPr/>
          <p:nvPr/>
        </p:nvSpPr>
        <p:spPr>
          <a:xfrm>
            <a:off x="787401" y="3399631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9"/>
          <p:cNvSpPr/>
          <p:nvPr/>
        </p:nvSpPr>
        <p:spPr>
          <a:xfrm>
            <a:off x="3883223" y="3399631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9"/>
          <p:cNvSpPr/>
          <p:nvPr/>
        </p:nvSpPr>
        <p:spPr>
          <a:xfrm>
            <a:off x="5249267" y="3399631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9"/>
          <p:cNvSpPr/>
          <p:nvPr/>
        </p:nvSpPr>
        <p:spPr>
          <a:xfrm>
            <a:off x="9281319" y="3399631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29"/>
          <p:cNvSpPr/>
          <p:nvPr/>
        </p:nvSpPr>
        <p:spPr>
          <a:xfrm>
            <a:off x="11236721" y="3399631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9"/>
          <p:cNvSpPr/>
          <p:nvPr/>
        </p:nvSpPr>
        <p:spPr>
          <a:xfrm>
            <a:off x="12995275" y="3399631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9"/>
          <p:cNvSpPr/>
          <p:nvPr/>
        </p:nvSpPr>
        <p:spPr>
          <a:xfrm>
            <a:off x="787401" y="3896122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9"/>
          <p:cNvSpPr/>
          <p:nvPr/>
        </p:nvSpPr>
        <p:spPr>
          <a:xfrm>
            <a:off x="3883223" y="3896122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9"/>
          <p:cNvSpPr/>
          <p:nvPr/>
        </p:nvSpPr>
        <p:spPr>
          <a:xfrm>
            <a:off x="5249267" y="3896122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9"/>
          <p:cNvSpPr/>
          <p:nvPr/>
        </p:nvSpPr>
        <p:spPr>
          <a:xfrm>
            <a:off x="9281319" y="3896122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9"/>
          <p:cNvSpPr/>
          <p:nvPr/>
        </p:nvSpPr>
        <p:spPr>
          <a:xfrm>
            <a:off x="11236721" y="3896122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9"/>
          <p:cNvSpPr/>
          <p:nvPr/>
        </p:nvSpPr>
        <p:spPr>
          <a:xfrm>
            <a:off x="12995275" y="3896122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9"/>
          <p:cNvSpPr/>
          <p:nvPr/>
        </p:nvSpPr>
        <p:spPr>
          <a:xfrm>
            <a:off x="787401" y="4392613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9"/>
          <p:cNvSpPr/>
          <p:nvPr/>
        </p:nvSpPr>
        <p:spPr>
          <a:xfrm>
            <a:off x="3883223" y="4392613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9"/>
          <p:cNvSpPr/>
          <p:nvPr/>
        </p:nvSpPr>
        <p:spPr>
          <a:xfrm>
            <a:off x="5249267" y="4392613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9"/>
          <p:cNvSpPr/>
          <p:nvPr/>
        </p:nvSpPr>
        <p:spPr>
          <a:xfrm>
            <a:off x="9281319" y="4392613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9"/>
          <p:cNvSpPr/>
          <p:nvPr/>
        </p:nvSpPr>
        <p:spPr>
          <a:xfrm>
            <a:off x="11236721" y="4392613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9"/>
          <p:cNvSpPr/>
          <p:nvPr/>
        </p:nvSpPr>
        <p:spPr>
          <a:xfrm>
            <a:off x="12995275" y="4392613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9"/>
          <p:cNvSpPr/>
          <p:nvPr/>
        </p:nvSpPr>
        <p:spPr>
          <a:xfrm>
            <a:off x="787401" y="4889103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9"/>
          <p:cNvSpPr/>
          <p:nvPr/>
        </p:nvSpPr>
        <p:spPr>
          <a:xfrm>
            <a:off x="3883223" y="4889103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9"/>
          <p:cNvSpPr/>
          <p:nvPr/>
        </p:nvSpPr>
        <p:spPr>
          <a:xfrm>
            <a:off x="5249267" y="4889103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9"/>
          <p:cNvSpPr/>
          <p:nvPr/>
        </p:nvSpPr>
        <p:spPr>
          <a:xfrm>
            <a:off x="9281319" y="4889103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9"/>
          <p:cNvSpPr/>
          <p:nvPr/>
        </p:nvSpPr>
        <p:spPr>
          <a:xfrm>
            <a:off x="11236721" y="4889103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9"/>
          <p:cNvSpPr/>
          <p:nvPr/>
        </p:nvSpPr>
        <p:spPr>
          <a:xfrm>
            <a:off x="12995275" y="4889103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9"/>
          <p:cNvSpPr/>
          <p:nvPr/>
        </p:nvSpPr>
        <p:spPr>
          <a:xfrm>
            <a:off x="787401" y="5385594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9"/>
          <p:cNvSpPr/>
          <p:nvPr/>
        </p:nvSpPr>
        <p:spPr>
          <a:xfrm>
            <a:off x="3883223" y="5385594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9"/>
          <p:cNvSpPr/>
          <p:nvPr/>
        </p:nvSpPr>
        <p:spPr>
          <a:xfrm>
            <a:off x="5249267" y="5385594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9"/>
          <p:cNvSpPr/>
          <p:nvPr/>
        </p:nvSpPr>
        <p:spPr>
          <a:xfrm>
            <a:off x="9281319" y="5385594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9"/>
          <p:cNvSpPr/>
          <p:nvPr/>
        </p:nvSpPr>
        <p:spPr>
          <a:xfrm>
            <a:off x="11236721" y="5385594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9"/>
          <p:cNvSpPr/>
          <p:nvPr/>
        </p:nvSpPr>
        <p:spPr>
          <a:xfrm>
            <a:off x="12995275" y="5385594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9"/>
          <p:cNvSpPr/>
          <p:nvPr/>
        </p:nvSpPr>
        <p:spPr>
          <a:xfrm>
            <a:off x="787401" y="5882085"/>
            <a:ext cx="309582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9"/>
          <p:cNvSpPr/>
          <p:nvPr/>
        </p:nvSpPr>
        <p:spPr>
          <a:xfrm>
            <a:off x="3883223" y="5882085"/>
            <a:ext cx="136604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9"/>
          <p:cNvSpPr/>
          <p:nvPr/>
        </p:nvSpPr>
        <p:spPr>
          <a:xfrm>
            <a:off x="5249267" y="5882085"/>
            <a:ext cx="4032051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9"/>
          <p:cNvSpPr/>
          <p:nvPr/>
        </p:nvSpPr>
        <p:spPr>
          <a:xfrm>
            <a:off x="9281319" y="5882085"/>
            <a:ext cx="1955403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9"/>
          <p:cNvSpPr/>
          <p:nvPr/>
        </p:nvSpPr>
        <p:spPr>
          <a:xfrm>
            <a:off x="11236721" y="5882085"/>
            <a:ext cx="1758552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9"/>
          <p:cNvSpPr/>
          <p:nvPr/>
        </p:nvSpPr>
        <p:spPr>
          <a:xfrm>
            <a:off x="12995275" y="5882085"/>
            <a:ext cx="2473324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9"/>
          <p:cNvSpPr txBox="1"/>
          <p:nvPr/>
        </p:nvSpPr>
        <p:spPr>
          <a:xfrm>
            <a:off x="1016001" y="762000"/>
            <a:ext cx="152019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4600" b="1">
                <a:solidFill>
                  <a:srgbClr val="1E293B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115年度 暑期育樂活動</a:t>
            </a:r>
            <a:endParaRPr sz="2400"/>
          </a:p>
        </p:txBody>
      </p:sp>
      <p:sp>
        <p:nvSpPr>
          <p:cNvPr id="417" name="Google Shape;417;p29"/>
          <p:cNvSpPr/>
          <p:nvPr/>
        </p:nvSpPr>
        <p:spPr>
          <a:xfrm>
            <a:off x="762000" y="762000"/>
            <a:ext cx="101600" cy="787400"/>
          </a:xfrm>
          <a:prstGeom prst="rect">
            <a:avLst/>
          </a:prstGeom>
          <a:solidFill>
            <a:srgbClr val="6366F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7554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275</Words>
  <Application>Microsoft Office PowerPoint</Application>
  <PresentationFormat>自訂</PresentationFormat>
  <Paragraphs>97</Paragraphs>
  <Slides>23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9" baseType="lpstr">
      <vt:lpstr>M PLUS Rounded 1c</vt:lpstr>
      <vt:lpstr>新細明體</vt:lpstr>
      <vt:lpstr>Arial</vt:lpstr>
      <vt:lpstr>Calibri</vt:lpstr>
      <vt:lpstr>Noto Sans TC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username</cp:lastModifiedBy>
  <cp:revision>3</cp:revision>
  <dcterms:created xsi:type="dcterms:W3CDTF">2006-08-16T00:00:00Z</dcterms:created>
  <dcterms:modified xsi:type="dcterms:W3CDTF">2026-06-17T06:22:01Z</dcterms:modified>
</cp:coreProperties>
</file>