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43.jpg" ContentType="image/png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78"/>
  </p:notesMasterIdLst>
  <p:sldIdLst>
    <p:sldId id="256" r:id="rId2"/>
    <p:sldId id="365" r:id="rId3"/>
    <p:sldId id="389" r:id="rId4"/>
    <p:sldId id="257" r:id="rId5"/>
    <p:sldId id="323" r:id="rId6"/>
    <p:sldId id="320" r:id="rId7"/>
    <p:sldId id="361" r:id="rId8"/>
    <p:sldId id="369" r:id="rId9"/>
    <p:sldId id="324" r:id="rId10"/>
    <p:sldId id="408" r:id="rId11"/>
    <p:sldId id="325" r:id="rId12"/>
    <p:sldId id="326" r:id="rId13"/>
    <p:sldId id="327" r:id="rId14"/>
    <p:sldId id="328" r:id="rId15"/>
    <p:sldId id="329" r:id="rId16"/>
    <p:sldId id="377" r:id="rId17"/>
    <p:sldId id="330" r:id="rId18"/>
    <p:sldId id="335" r:id="rId19"/>
    <p:sldId id="404" r:id="rId20"/>
    <p:sldId id="405" r:id="rId21"/>
    <p:sldId id="406" r:id="rId22"/>
    <p:sldId id="407" r:id="rId23"/>
    <p:sldId id="332" r:id="rId24"/>
    <p:sldId id="333" r:id="rId25"/>
    <p:sldId id="334" r:id="rId26"/>
    <p:sldId id="413" r:id="rId27"/>
    <p:sldId id="414" r:id="rId28"/>
    <p:sldId id="374" r:id="rId29"/>
    <p:sldId id="375" r:id="rId30"/>
    <p:sldId id="337" r:id="rId31"/>
    <p:sldId id="381" r:id="rId32"/>
    <p:sldId id="382" r:id="rId33"/>
    <p:sldId id="380" r:id="rId34"/>
    <p:sldId id="363" r:id="rId35"/>
    <p:sldId id="385" r:id="rId36"/>
    <p:sldId id="399" r:id="rId37"/>
    <p:sldId id="364" r:id="rId38"/>
    <p:sldId id="339" r:id="rId39"/>
    <p:sldId id="340" r:id="rId40"/>
    <p:sldId id="342" r:id="rId41"/>
    <p:sldId id="343" r:id="rId42"/>
    <p:sldId id="401" r:id="rId43"/>
    <p:sldId id="344" r:id="rId44"/>
    <p:sldId id="349" r:id="rId45"/>
    <p:sldId id="346" r:id="rId46"/>
    <p:sldId id="347" r:id="rId47"/>
    <p:sldId id="376" r:id="rId48"/>
    <p:sldId id="285" r:id="rId49"/>
    <p:sldId id="427" r:id="rId50"/>
    <p:sldId id="428" r:id="rId51"/>
    <p:sldId id="429" r:id="rId52"/>
    <p:sldId id="419" r:id="rId53"/>
    <p:sldId id="420" r:id="rId54"/>
    <p:sldId id="317" r:id="rId55"/>
    <p:sldId id="318" r:id="rId56"/>
    <p:sldId id="392" r:id="rId57"/>
    <p:sldId id="421" r:id="rId58"/>
    <p:sldId id="422" r:id="rId59"/>
    <p:sldId id="348" r:id="rId60"/>
    <p:sldId id="358" r:id="rId61"/>
    <p:sldId id="359" r:id="rId62"/>
    <p:sldId id="360" r:id="rId63"/>
    <p:sldId id="423" r:id="rId64"/>
    <p:sldId id="424" r:id="rId65"/>
    <p:sldId id="425" r:id="rId66"/>
    <p:sldId id="426" r:id="rId67"/>
    <p:sldId id="378" r:id="rId68"/>
    <p:sldId id="379" r:id="rId69"/>
    <p:sldId id="395" r:id="rId70"/>
    <p:sldId id="386" r:id="rId71"/>
    <p:sldId id="418" r:id="rId72"/>
    <p:sldId id="387" r:id="rId73"/>
    <p:sldId id="430" r:id="rId74"/>
    <p:sldId id="431" r:id="rId75"/>
    <p:sldId id="432" r:id="rId76"/>
    <p:sldId id="433" r:id="rId7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853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75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notesMaster" Target="notesMasters/notesMaster1.xml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7B0703-C639-43E7-95F6-77769AA00619}" type="datetimeFigureOut">
              <a:rPr lang="zh-TW" altLang="en-US" smtClean="0"/>
              <a:t>2026/2/12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E7F95A-CC1B-4991-B5BD-D055B88533E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455268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667E1-E601-4AAF-B95C-B25720D70A60}" type="slidenum">
              <a:rPr lang="en-US" altLang="zh-TW" smtClean="0"/>
              <a:pPr/>
              <a:t>38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2510322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667E1-E601-4AAF-B95C-B25720D70A60}" type="slidenum">
              <a:rPr lang="en-US" altLang="zh-TW" smtClean="0"/>
              <a:pPr/>
              <a:t>45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0205305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2/12/2026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全景圖片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2/12/2026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是非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dirty="0"/>
              <a:t>2/12/2026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2/12/2026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2/12/2026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2/12/2026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2/12/2026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2/12/2026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2/12/2026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2/12/2026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1" r:id="rId3"/>
    <p:sldLayoutId id="2147483669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eliteracy.edu.tw/PicCard.aspx?id=4774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9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2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7.jpg"/><Relationship Id="rId4" Type="http://schemas.openxmlformats.org/officeDocument/2006/relationships/image" Target="../media/image76.pn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drive.google.com/drive/folders/1E9zjD3uQiu22VUaTbJhMUAArFFmDZ9ev?usp=sharing" TargetMode="External"/><Relationship Id="rId2" Type="http://schemas.openxmlformats.org/officeDocument/2006/relationships/hyperlink" Target="https://prepare.mnd.gov.tw/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2225963" y="1828799"/>
            <a:ext cx="7906327" cy="979824"/>
          </a:xfrm>
        </p:spPr>
        <p:txBody>
          <a:bodyPr/>
          <a:lstStyle/>
          <a:p>
            <a:r>
              <a:rPr lang="en-US" altLang="zh-TW" sz="7200" dirty="0" smtClean="0">
                <a:latin typeface="+mj-ea"/>
              </a:rPr>
              <a:t>114</a:t>
            </a:r>
            <a:r>
              <a:rPr lang="zh-TW" altLang="zh-TW" sz="7200" dirty="0" smtClean="0">
                <a:latin typeface="+mj-ea"/>
              </a:rPr>
              <a:t>學年</a:t>
            </a:r>
            <a:r>
              <a:rPr lang="zh-TW" altLang="zh-TW" sz="7200" dirty="0">
                <a:latin typeface="+mj-ea"/>
              </a:rPr>
              <a:t>第</a:t>
            </a:r>
            <a:r>
              <a:rPr lang="en-US" altLang="zh-TW" sz="7200" dirty="0">
                <a:latin typeface="+mj-ea"/>
              </a:rPr>
              <a:t> </a:t>
            </a:r>
            <a:r>
              <a:rPr lang="en-US" altLang="zh-TW" sz="7200" dirty="0">
                <a:latin typeface="+mj-ea"/>
              </a:rPr>
              <a:t>2</a:t>
            </a:r>
            <a:r>
              <a:rPr lang="en-US" altLang="zh-TW" sz="7200" dirty="0" smtClean="0">
                <a:latin typeface="+mj-ea"/>
              </a:rPr>
              <a:t> </a:t>
            </a:r>
            <a:r>
              <a:rPr lang="zh-TW" altLang="zh-TW" sz="7200" dirty="0" smtClean="0">
                <a:latin typeface="+mj-ea"/>
              </a:rPr>
              <a:t>學期</a:t>
            </a:r>
            <a:endParaRPr lang="zh-TW" altLang="en-US" sz="7200" dirty="0">
              <a:latin typeface="+mj-ea"/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932873" y="3860795"/>
            <a:ext cx="10289309" cy="1911931"/>
          </a:xfrm>
        </p:spPr>
        <p:txBody>
          <a:bodyPr>
            <a:normAutofit/>
          </a:bodyPr>
          <a:lstStyle/>
          <a:p>
            <a:r>
              <a:rPr lang="zh-TW" altLang="zh-TW" sz="6600" dirty="0">
                <a:latin typeface="+mj-ea"/>
                <a:ea typeface="+mj-ea"/>
              </a:rPr>
              <a:t>友善校園</a:t>
            </a:r>
            <a:r>
              <a:rPr lang="zh-TW" altLang="zh-TW" sz="6600" dirty="0" smtClean="0">
                <a:latin typeface="+mj-ea"/>
                <a:ea typeface="+mj-ea"/>
              </a:rPr>
              <a:t>週</a:t>
            </a:r>
            <a:r>
              <a:rPr lang="zh-TW" altLang="en-US" sz="6600" dirty="0" smtClean="0">
                <a:latin typeface="+mj-ea"/>
                <a:ea typeface="+mj-ea"/>
              </a:rPr>
              <a:t>宣導</a:t>
            </a:r>
            <a:endParaRPr lang="zh-TW" altLang="en-US" sz="6600" dirty="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460115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/>
          <a:srcRect b="1123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8133805" y="5580865"/>
            <a:ext cx="3274423" cy="110799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sz="66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7061481</a:t>
            </a:r>
            <a:endParaRPr lang="zh-TW" altLang="en-US" sz="66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57438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4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124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971" y="423443"/>
            <a:ext cx="11207931" cy="6011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251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591129" y="528935"/>
            <a:ext cx="10825018" cy="5576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5000"/>
              </a:lnSpc>
            </a:pPr>
            <a:r>
              <a:rPr lang="zh-TW" altLang="en-US" sz="4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lang="zh-TW" altLang="en-US" sz="4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逃生演練日</a:t>
            </a:r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訂</a:t>
            </a:r>
            <a:r>
              <a:rPr lang="zh-TW" altLang="en-US" sz="4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於</a:t>
            </a:r>
            <a:r>
              <a:rPr lang="en-US" altLang="zh-TW" sz="4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3/7(</a:t>
            </a:r>
            <a:r>
              <a:rPr lang="zh-TW" altLang="en-US" sz="4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三</a:t>
            </a:r>
            <a:r>
              <a:rPr lang="en-US" altLang="zh-TW" sz="4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4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上午</a:t>
            </a:r>
            <a:r>
              <a:rPr lang="en-US" altLang="zh-TW" sz="4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8</a:t>
            </a:r>
            <a:r>
              <a:rPr lang="zh-TW" altLang="en-US" sz="4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時</a:t>
            </a:r>
            <a:r>
              <a:rPr lang="en-US" altLang="zh-TW" sz="4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10</a:t>
            </a:r>
            <a:r>
              <a:rPr lang="zh-TW" altLang="en-US" sz="4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分</a:t>
            </a:r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正式辦理</a:t>
            </a:r>
            <a:r>
              <a:rPr lang="zh-TW" altLang="en-US" sz="4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，針對</a:t>
            </a:r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地震發生前及發生時</a:t>
            </a:r>
            <a:r>
              <a:rPr lang="zh-TW" altLang="en-US" sz="4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進行</a:t>
            </a:r>
            <a:endParaRPr lang="en-US" altLang="zh-TW" sz="44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ct val="135000"/>
              </a:lnSpc>
            </a:pPr>
            <a:r>
              <a:rPr lang="en-US" altLang="zh-TW" sz="4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TW" altLang="en-US" sz="4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「</a:t>
            </a:r>
            <a:r>
              <a:rPr lang="zh-TW" altLang="en-US" sz="4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趴下、掩護</a:t>
            </a:r>
            <a:r>
              <a:rPr lang="zh-TW" altLang="en-US" sz="4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、穩住</a:t>
            </a:r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」抗震保命三步驟</a:t>
            </a:r>
            <a:r>
              <a:rPr lang="zh-TW" altLang="en-US" sz="4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演</a:t>
            </a:r>
            <a:endParaRPr lang="en-US" altLang="zh-TW" sz="44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ct val="135000"/>
              </a:lnSpc>
            </a:pPr>
            <a:r>
              <a:rPr lang="en-US" altLang="zh-TW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sz="4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4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練</a:t>
            </a:r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，為此次演練實施重點</a:t>
            </a:r>
            <a:r>
              <a:rPr lang="zh-TW" altLang="en-US" sz="4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44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ct val="135000"/>
              </a:lnSpc>
            </a:pPr>
            <a:r>
              <a:rPr lang="en-US" altLang="zh-TW" sz="4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TW" altLang="en-US" sz="4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地震</a:t>
            </a:r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稍歇時，應聽從師長指示，</a:t>
            </a:r>
            <a:r>
              <a:rPr lang="zh-TW" altLang="en-US" sz="4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依規劃之</a:t>
            </a:r>
            <a:endParaRPr lang="en-US" altLang="zh-TW" sz="44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ct val="135000"/>
              </a:lnSpc>
            </a:pPr>
            <a:r>
              <a:rPr lang="en-US" altLang="zh-TW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sz="4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4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疏散</a:t>
            </a:r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路線</a:t>
            </a:r>
            <a:r>
              <a:rPr lang="zh-TW" altLang="en-US" sz="4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，快速</a:t>
            </a:r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疏散</a:t>
            </a:r>
            <a:r>
              <a:rPr lang="zh-TW" altLang="en-US" sz="4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zh-TW" altLang="en-US" sz="4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401270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00" y="0"/>
            <a:ext cx="1216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692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3591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623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5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376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7931" y="0"/>
            <a:ext cx="80713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27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3891"/>
            <a:ext cx="6012872" cy="6931891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872" y="0"/>
            <a:ext cx="61791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4152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/>
          <a:srcRect l="1533" t="529" r="76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1185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26942" y="487586"/>
            <a:ext cx="11361797" cy="2996593"/>
          </a:xfrm>
        </p:spPr>
        <p:txBody>
          <a:bodyPr>
            <a:normAutofit/>
          </a:bodyPr>
          <a:lstStyle/>
          <a:p>
            <a:r>
              <a:rPr lang="zh-TW" altLang="en-US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宣導主題： </a:t>
            </a:r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拒絕短影音風險：別被演算法牽著走</a:t>
            </a:r>
            <a:r>
              <a:rPr lang="zh-TW" altLang="en-US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en-US" altLang="zh-TW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思辨</a:t>
            </a:r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、查證、要求助</a:t>
            </a: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59040"/>
            <a:ext cx="6106332" cy="3798960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6332" y="3059040"/>
            <a:ext cx="6085668" cy="3798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6177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/>
          <a:srcRect l="5177" r="5676"/>
          <a:stretch/>
        </p:blipFill>
        <p:spPr>
          <a:xfrm>
            <a:off x="444137" y="-19953"/>
            <a:ext cx="11268892" cy="6877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9574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/>
          <a:srcRect l="11521" r="5139"/>
          <a:stretch/>
        </p:blipFill>
        <p:spPr>
          <a:xfrm>
            <a:off x="478971" y="-19953"/>
            <a:ext cx="11234058" cy="6877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5189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303" y="0"/>
            <a:ext cx="112950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0438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368" y="70339"/>
            <a:ext cx="11227777" cy="6655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069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235" y="174171"/>
            <a:ext cx="11679558" cy="6494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5930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/>
          <a:srcRect t="4276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0871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820" y="470282"/>
            <a:ext cx="11127403" cy="5791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8680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144" y="496515"/>
            <a:ext cx="11165581" cy="5873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3217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342" y="493858"/>
            <a:ext cx="11473228" cy="5916179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2900786" y="0"/>
            <a:ext cx="592982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200" dirty="0">
                <a:ea typeface="標楷體" panose="03000509000000000000" pitchFamily="65" charset="-120"/>
                <a:cs typeface="Times New Roman" panose="02020603050405020304" pitchFamily="18" charset="0"/>
              </a:rPr>
              <a:t>資訊科技技術建置相關校安設備</a:t>
            </a:r>
          </a:p>
        </p:txBody>
      </p:sp>
    </p:spTree>
    <p:extLst>
      <p:ext uri="{BB962C8B-B14F-4D97-AF65-F5344CB8AC3E}">
        <p14:creationId xmlns:p14="http://schemas.microsoft.com/office/powerpoint/2010/main" val="26635363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805" y="466791"/>
            <a:ext cx="11098068" cy="6003133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2900786" y="0"/>
            <a:ext cx="592982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200" dirty="0">
                <a:ea typeface="標楷體" panose="03000509000000000000" pitchFamily="65" charset="-120"/>
                <a:cs typeface="Times New Roman" panose="02020603050405020304" pitchFamily="18" charset="0"/>
              </a:rPr>
              <a:t>資訊科技技術建置相關校安設備</a:t>
            </a:r>
          </a:p>
        </p:txBody>
      </p:sp>
    </p:spTree>
    <p:extLst>
      <p:ext uri="{BB962C8B-B14F-4D97-AF65-F5344CB8AC3E}">
        <p14:creationId xmlns:p14="http://schemas.microsoft.com/office/powerpoint/2010/main" val="26951708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14400" y="718660"/>
            <a:ext cx="10386874" cy="1156635"/>
          </a:xfrm>
        </p:spPr>
        <p:txBody>
          <a:bodyPr>
            <a:normAutofit fontScale="90000"/>
          </a:bodyPr>
          <a:lstStyle/>
          <a:p>
            <a:r>
              <a:rPr lang="zh-TW" altLang="en-US" dirty="0"/>
              <a:t/>
            </a:r>
            <a:br>
              <a:rPr lang="zh-TW" altLang="en-US" dirty="0"/>
            </a:br>
            <a:r>
              <a:rPr lang="zh-TW" altLang="en-US" sz="4900" dirty="0">
                <a:latin typeface="標楷體" panose="03000509000000000000" pitchFamily="65" charset="-120"/>
                <a:ea typeface="標楷體" panose="03000509000000000000" pitchFamily="65" charset="-120"/>
                <a:hlinkClick r:id="rId2"/>
              </a:rPr>
              <a:t>拒絕短影音風險：別被演算法牽著走</a:t>
            </a:r>
            <a:r>
              <a:rPr lang="zh-TW" altLang="en-US" sz="4900" dirty="0" smtClean="0">
                <a:latin typeface="標楷體" panose="03000509000000000000" pitchFamily="65" charset="-120"/>
                <a:ea typeface="標楷體" panose="03000509000000000000" pitchFamily="65" charset="-120"/>
                <a:hlinkClick r:id="rId2"/>
              </a:rPr>
              <a:t>，</a:t>
            </a:r>
            <a:r>
              <a:rPr lang="en-US" altLang="zh-TW" sz="4900" dirty="0" smtClean="0">
                <a:latin typeface="標楷體" panose="03000509000000000000" pitchFamily="65" charset="-120"/>
                <a:ea typeface="標楷體" panose="03000509000000000000" pitchFamily="65" charset="-120"/>
                <a:hlinkClick r:id="rId2"/>
              </a:rPr>
              <a:t/>
            </a:r>
            <a:br>
              <a:rPr lang="en-US" altLang="zh-TW" sz="4900" dirty="0" smtClean="0">
                <a:latin typeface="標楷體" panose="03000509000000000000" pitchFamily="65" charset="-120"/>
                <a:ea typeface="標楷體" panose="03000509000000000000" pitchFamily="65" charset="-120"/>
                <a:hlinkClick r:id="rId2"/>
              </a:rPr>
            </a:br>
            <a:r>
              <a:rPr lang="zh-TW" altLang="en-US" sz="4900" dirty="0" smtClean="0">
                <a:latin typeface="標楷體" panose="03000509000000000000" pitchFamily="65" charset="-120"/>
                <a:ea typeface="標楷體" panose="03000509000000000000" pitchFamily="65" charset="-120"/>
                <a:hlinkClick r:id="rId2"/>
              </a:rPr>
              <a:t>思辨</a:t>
            </a:r>
            <a:r>
              <a:rPr lang="zh-TW" altLang="en-US" sz="4900" dirty="0">
                <a:latin typeface="標楷體" panose="03000509000000000000" pitchFamily="65" charset="-120"/>
                <a:ea typeface="標楷體" panose="03000509000000000000" pitchFamily="65" charset="-120"/>
                <a:hlinkClick r:id="rId2"/>
              </a:rPr>
              <a:t>、查證、要求助</a:t>
            </a:r>
            <a:endParaRPr lang="zh-TW" altLang="en-US" sz="49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914400" y="2395978"/>
            <a:ext cx="10616339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zh-TW" altLang="en-US" sz="200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40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生在短影音與社群平臺正在面臨的真實風險，從跟風挑戰、自殺自傷事件，以及注意力被快速切割、假資訊與詐騙擴散，再到網路霸凌與性影像外流的威脅，這些問題都不再只是個案，而是日常正在發生的狀況。</a:t>
            </a:r>
          </a:p>
        </p:txBody>
      </p:sp>
    </p:spTree>
    <p:extLst>
      <p:ext uri="{BB962C8B-B14F-4D97-AF65-F5344CB8AC3E}">
        <p14:creationId xmlns:p14="http://schemas.microsoft.com/office/powerpoint/2010/main" val="19338545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06216" y="367276"/>
            <a:ext cx="9601196" cy="1303867"/>
          </a:xfrm>
        </p:spPr>
        <p:txBody>
          <a:bodyPr>
            <a:normAutofit/>
          </a:bodyPr>
          <a:lstStyle/>
          <a:p>
            <a:r>
              <a:rPr lang="en-US" altLang="zh-TW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3.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強化學生身心健康與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輔導</a:t>
            </a:r>
            <a:endParaRPr lang="zh-TW" altLang="en-US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409" y="1423707"/>
            <a:ext cx="11022493" cy="5284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58277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Picture 2" descr="舒壓5大招跟你熊HAPPY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704"/>
          <a:stretch/>
        </p:blipFill>
        <p:spPr bwMode="auto">
          <a:xfrm>
            <a:off x="0" y="0"/>
            <a:ext cx="12192000" cy="6731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385758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Picture 2" descr="舒壓5大招跟你熊HAPPY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559"/>
          <a:stretch/>
        </p:blipFill>
        <p:spPr bwMode="auto">
          <a:xfrm>
            <a:off x="137755" y="541573"/>
            <a:ext cx="11861144" cy="4329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749210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387767" y="272683"/>
            <a:ext cx="9601196" cy="1303867"/>
          </a:xfrm>
        </p:spPr>
        <p:txBody>
          <a:bodyPr>
            <a:normAutofit/>
          </a:bodyPr>
          <a:lstStyle/>
          <a:p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4.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強化校園自殺防治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工作</a:t>
            </a:r>
            <a:endParaRPr lang="zh-TW" altLang="en-US" dirty="0"/>
          </a:p>
        </p:txBody>
      </p:sp>
      <p:pic>
        <p:nvPicPr>
          <p:cNvPr id="3" name="Picture 4" descr="衛生福利部安心專線1925（諧音：依舊愛我），鼓勵社會大眾多加利用。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929"/>
          <a:stretch/>
        </p:blipFill>
        <p:spPr bwMode="auto">
          <a:xfrm>
            <a:off x="118259" y="1736345"/>
            <a:ext cx="6053217" cy="21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衛生福利部安心專線1925（諧音：依舊愛我），鼓勵社會大眾多加利用。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935"/>
          <a:stretch/>
        </p:blipFill>
        <p:spPr bwMode="auto">
          <a:xfrm>
            <a:off x="5816368" y="2113588"/>
            <a:ext cx="6124799" cy="4296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418913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026" name="Picture 2" descr="9ab087a139a4e14532d472768cb8094c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855"/>
          <a:stretch/>
        </p:blipFill>
        <p:spPr bwMode="auto">
          <a:xfrm>
            <a:off x="0" y="0"/>
            <a:ext cx="121691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095572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Picture 2" descr="9ab087a139a4e14532d472768cb8094c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822"/>
          <a:stretch/>
        </p:blipFill>
        <p:spPr bwMode="auto">
          <a:xfrm>
            <a:off x="0" y="0"/>
            <a:ext cx="1220017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958431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791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09333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78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26559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內容預留位置 13"/>
          <p:cNvSpPr txBox="1">
            <a:spLocks/>
          </p:cNvSpPr>
          <p:nvPr/>
        </p:nvSpPr>
        <p:spPr>
          <a:xfrm>
            <a:off x="811161" y="1477107"/>
            <a:ext cx="10751574" cy="27628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Clr>
                <a:schemeClr val="tx1">
                  <a:lumMod val="75000"/>
                  <a:lumOff val="25000"/>
                </a:schemeClr>
              </a:buClr>
              <a:buSzPct val="10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細明體" panose="02020509000000000000" pitchFamily="49" charset="-120"/>
                <a:ea typeface="細明體" panose="02020509000000000000" pitchFamily="49" charset="-120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tx1">
                  <a:lumMod val="75000"/>
                  <a:lumOff val="25000"/>
                </a:schemeClr>
              </a:buClr>
              <a:buSzPct val="10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細明體" panose="02020509000000000000" pitchFamily="49" charset="-120"/>
                <a:ea typeface="細明體" panose="02020509000000000000" pitchFamily="49" charset="-120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chemeClr val="tx1">
                  <a:lumMod val="75000"/>
                  <a:lumOff val="25000"/>
                </a:schemeClr>
              </a:buClr>
              <a:buSzPct val="10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細明體" panose="02020509000000000000" pitchFamily="49" charset="-120"/>
                <a:ea typeface="細明體" panose="02020509000000000000" pitchFamily="49" charset="-120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chemeClr val="tx1">
                  <a:lumMod val="75000"/>
                  <a:lumOff val="25000"/>
                </a:schemeClr>
              </a:buClr>
              <a:buSzPct val="100000"/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細明體" panose="02020509000000000000" pitchFamily="49" charset="-120"/>
                <a:ea typeface="細明體" panose="02020509000000000000" pitchFamily="49" charset="-120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chemeClr val="tx1">
                  <a:lumMod val="75000"/>
                  <a:lumOff val="25000"/>
                </a:schemeClr>
              </a:buClr>
              <a:buSzPct val="100000"/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細明體" panose="02020509000000000000" pitchFamily="49" charset="-120"/>
                <a:ea typeface="細明體" panose="02020509000000000000" pitchFamily="49" charset="-120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None/>
            </a:pPr>
            <a:endParaRPr lang="zh-TW" altLang="en-US" sz="3200" dirty="0" smtClean="0"/>
          </a:p>
        </p:txBody>
      </p:sp>
      <p:sp>
        <p:nvSpPr>
          <p:cNvPr id="14" name="內容預留位置 13"/>
          <p:cNvSpPr>
            <a:spLocks noGrp="1"/>
          </p:cNvSpPr>
          <p:nvPr>
            <p:ph idx="1"/>
          </p:nvPr>
        </p:nvSpPr>
        <p:spPr>
          <a:xfrm>
            <a:off x="3358108" y="522302"/>
            <a:ext cx="9134856" cy="828717"/>
          </a:xfrm>
        </p:spPr>
        <p:txBody>
          <a:bodyPr rtlCol="0">
            <a:noAutofit/>
          </a:bodyPr>
          <a:lstStyle/>
          <a:p>
            <a:pPr marL="0" indent="0">
              <a:buNone/>
            </a:pPr>
            <a:r>
              <a:rPr lang="en-US" altLang="zh-TW" sz="44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5.</a:t>
            </a:r>
            <a:r>
              <a:rPr lang="zh-TW" altLang="en-US" sz="44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防制學生藥物濫用</a:t>
            </a:r>
          </a:p>
        </p:txBody>
      </p:sp>
      <p:sp>
        <p:nvSpPr>
          <p:cNvPr id="2" name="AutoShape 2" descr="blob:https://enc.moe.edu.tw/c8f3d2c0-bac8-4731-8a84-84e9e6ae32f3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51018"/>
            <a:ext cx="12273592" cy="5506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171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內容版面配置區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</p:spPr>
      </p:pic>
    </p:spTree>
    <p:extLst>
      <p:ext uri="{BB962C8B-B14F-4D97-AF65-F5344CB8AC3E}">
        <p14:creationId xmlns:p14="http://schemas.microsoft.com/office/powerpoint/2010/main" val="1527224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24741" y="695458"/>
            <a:ext cx="11234882" cy="873043"/>
          </a:xfrm>
        </p:spPr>
        <p:txBody>
          <a:bodyPr>
            <a:noAutofit/>
          </a:bodyPr>
          <a:lstStyle/>
          <a:p>
            <a:r>
              <a:rPr lang="zh-TW" altLang="en-US" sz="3300" dirty="0">
                <a:latin typeface="標楷體" panose="03000509000000000000" pitchFamily="65" charset="-120"/>
                <a:ea typeface="標楷體" panose="03000509000000000000" pitchFamily="65" charset="-120"/>
              </a:rPr>
              <a:t>拒絕短影音風險：別被演算法牽著走</a:t>
            </a:r>
            <a:r>
              <a:rPr lang="zh-TW" altLang="en-US" sz="33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，思辨</a:t>
            </a:r>
            <a:r>
              <a:rPr lang="zh-TW" altLang="en-US" sz="3300" dirty="0">
                <a:latin typeface="標楷體" panose="03000509000000000000" pitchFamily="65" charset="-120"/>
                <a:ea typeface="標楷體" panose="03000509000000000000" pitchFamily="65" charset="-120"/>
              </a:rPr>
              <a:t>、查證、要求助</a:t>
            </a:r>
            <a:endParaRPr lang="zh-TW" altLang="en-US" sz="33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74255" y="1710390"/>
            <a:ext cx="10935855" cy="4627348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US" altLang="zh-TW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en-US" altLang="zh-TW" sz="28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.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宣導教育部反霸凌</a:t>
            </a: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專線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電話 </a:t>
            </a:r>
            <a:r>
              <a:rPr lang="en-US" altLang="zh-TW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1953</a:t>
            </a: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</a:t>
            </a:r>
            <a:r>
              <a:rPr lang="en-US" altLang="zh-TW" sz="28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強化校園安全防護措施</a:t>
            </a:r>
            <a:endParaRPr lang="en-US" altLang="zh-TW" sz="2800" dirty="0" smtClean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ct val="120000"/>
              </a:lnSpc>
            </a:pPr>
            <a:r>
              <a:rPr lang="en-US" altLang="zh-TW" sz="28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3.</a:t>
            </a: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強化學生身心健康與輔導      </a:t>
            </a:r>
            <a:r>
              <a:rPr lang="en-US" altLang="zh-TW" sz="28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4.</a:t>
            </a: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強化校園自殺防治工作            </a:t>
            </a:r>
            <a:r>
              <a:rPr lang="en-US" altLang="zh-TW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5</a:t>
            </a:r>
            <a:r>
              <a:rPr lang="en-US" altLang="zh-TW" sz="28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.</a:t>
            </a: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防制學生藥物濫用         </a:t>
            </a: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</a:t>
            </a:r>
            <a:r>
              <a:rPr lang="en-US" altLang="zh-TW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6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.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防治</a:t>
            </a: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校園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性別</a:t>
            </a: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事件</a:t>
            </a:r>
            <a:endParaRPr lang="en-US" altLang="zh-TW" sz="28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ct val="120000"/>
              </a:lnSpc>
            </a:pPr>
            <a:r>
              <a:rPr lang="en-US" altLang="zh-TW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7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.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瞭解與尊重身心障礙</a:t>
            </a: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者      </a:t>
            </a: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lang="en-US" altLang="zh-TW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8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.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防治數位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/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網路性別暴力 </a:t>
            </a:r>
            <a:endParaRPr lang="en-US" altLang="zh-TW" sz="28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ct val="120000"/>
              </a:lnSpc>
            </a:pPr>
            <a:r>
              <a:rPr lang="en-US" altLang="zh-TW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9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.</a:t>
            </a: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人權、法治、品德、生命、數位素養    </a:t>
            </a:r>
            <a:r>
              <a:rPr lang="en-US" altLang="zh-TW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10.</a:t>
            </a: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跟蹤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騷擾防制法    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11.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性別平等教育日宣導</a:t>
            </a: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活動     </a:t>
            </a:r>
            <a:r>
              <a:rPr lang="en-US" altLang="zh-TW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12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.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防制校園詐騙 </a:t>
            </a:r>
            <a:endParaRPr lang="en-US" altLang="zh-TW" sz="28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ct val="120000"/>
              </a:lnSpc>
            </a:pPr>
            <a:r>
              <a:rPr lang="en-US" altLang="zh-TW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13.</a:t>
            </a: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交通安全宣導  </a:t>
            </a:r>
            <a:r>
              <a:rPr lang="en-US" altLang="zh-TW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14.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尊重多元文化</a:t>
            </a: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理念 </a:t>
            </a:r>
            <a:r>
              <a:rPr lang="en-US" altLang="zh-TW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15.</a:t>
            </a: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加強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推動全面性教育</a:t>
            </a:r>
          </a:p>
        </p:txBody>
      </p:sp>
    </p:spTree>
    <p:extLst>
      <p:ext uri="{BB962C8B-B14F-4D97-AF65-F5344CB8AC3E}">
        <p14:creationId xmlns:p14="http://schemas.microsoft.com/office/powerpoint/2010/main" val="1254646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842658" y="542518"/>
            <a:ext cx="9601196" cy="1136814"/>
          </a:xfrm>
        </p:spPr>
        <p:txBody>
          <a:bodyPr>
            <a:normAutofit/>
          </a:bodyPr>
          <a:lstStyle/>
          <a:p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6.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防治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校園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性別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事件</a:t>
            </a:r>
            <a:endParaRPr lang="zh-TW" altLang="en-US" dirty="0"/>
          </a:p>
        </p:txBody>
      </p:sp>
      <p:sp>
        <p:nvSpPr>
          <p:cNvPr id="4" name="矩形 3"/>
          <p:cNvSpPr/>
          <p:nvPr/>
        </p:nvSpPr>
        <p:spPr>
          <a:xfrm>
            <a:off x="902852" y="1679332"/>
            <a:ext cx="10541002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  <a:spcAft>
                <a:spcPts val="0"/>
              </a:spcAft>
            </a:pPr>
            <a:r>
              <a:rPr lang="zh-TW" altLang="zh-TW" sz="3200" b="1" kern="100" dirty="0"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親密關係暴力一般性定義</a:t>
            </a:r>
            <a:endParaRPr lang="zh-TW" altLang="zh-TW" sz="3200" kern="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25000"/>
              </a:lnSpc>
              <a:spcAft>
                <a:spcPts val="0"/>
              </a:spcAft>
            </a:pPr>
            <a:r>
              <a:rPr lang="zh-TW" altLang="zh-TW" sz="3200" b="1" i="1" kern="100" dirty="0"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家庭暴力防治法界定暴力為身體或精神上不法侵害之</a:t>
            </a:r>
            <a:r>
              <a:rPr lang="zh-TW" altLang="zh-TW" sz="3200" b="1" i="1" kern="100" dirty="0" smtClean="0"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行為</a:t>
            </a:r>
            <a:endParaRPr lang="zh-TW" altLang="zh-TW" sz="3200" kern="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25000"/>
              </a:lnSpc>
              <a:spcAft>
                <a:spcPts val="0"/>
              </a:spcAft>
            </a:pPr>
            <a:r>
              <a:rPr lang="en-US" altLang="zh-TW" sz="3200" b="1" kern="100" dirty="0">
                <a:latin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zh-TW" altLang="zh-TW" sz="3200" b="1" kern="100" dirty="0"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一</a:t>
            </a:r>
            <a:r>
              <a:rPr lang="en-US" altLang="zh-TW" sz="3200" b="1" kern="100" dirty="0"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  <a:r>
              <a:rPr lang="zh-TW" altLang="zh-TW" sz="3200" b="1" kern="100" dirty="0"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身體上不法侵害行為</a:t>
            </a:r>
            <a:endParaRPr lang="zh-TW" altLang="zh-TW" sz="3200" kern="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04800" algn="just">
              <a:lnSpc>
                <a:spcPct val="125000"/>
              </a:lnSpc>
              <a:spcAft>
                <a:spcPts val="0"/>
              </a:spcAft>
              <a:tabLst>
                <a:tab pos="1562100" algn="l"/>
              </a:tabLst>
            </a:pPr>
            <a:r>
              <a:rPr lang="zh-TW" altLang="zh-TW" sz="3200" kern="100" dirty="0"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舉凡</a:t>
            </a:r>
            <a:r>
              <a:rPr lang="zh-TW" altLang="zh-TW" sz="3200" b="1" kern="100" dirty="0"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肢體虐待、遺棄、強迫、妨害自由</a:t>
            </a:r>
            <a:r>
              <a:rPr lang="zh-TW" altLang="zh-TW" sz="3200" kern="100" dirty="0"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、引誘從事不正當之職業或行為、濫用親權行為、利用或對兒童少年犯罪殺人、重傷害、傷害、妨害自由、性侵害、違反性自主權等行為皆是</a:t>
            </a:r>
            <a:r>
              <a:rPr lang="zh-TW" altLang="zh-TW" sz="3200" kern="100" dirty="0" smtClean="0"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。</a:t>
            </a:r>
            <a:endParaRPr lang="zh-TW" altLang="zh-TW" sz="3200" kern="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8916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性平三法修法—打造有效、友善、可信賴的性騷防治制度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075001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46067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026" name="Picture 2" descr="天主教善牧基金會-嘉義中心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193" y="362094"/>
            <a:ext cx="11297516" cy="6112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971673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487" y="476250"/>
            <a:ext cx="11213490" cy="5890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48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C:\Users\username\Downloads\CRPD海報-兒童版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61818"/>
            <a:ext cx="5978770" cy="639618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圖片 5" descr="C:\Users\username\Downloads\CRPD海報-幼兒版_compressed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8769" y="461818"/>
            <a:ext cx="6213230" cy="654431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71298" y="-212880"/>
            <a:ext cx="9421473" cy="929586"/>
          </a:xfrm>
        </p:spPr>
        <p:txBody>
          <a:bodyPr rtlCol="0">
            <a:normAutofit/>
          </a:bodyPr>
          <a:lstStyle/>
          <a:p>
            <a:r>
              <a:rPr lang="en-US" altLang="zh-TW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7.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瞭解與尊重身心障礙者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6689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480292" y="484909"/>
            <a:ext cx="11351491" cy="60027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36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身心障礙者權利公約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zh-TW" sz="3000" dirty="0" err="1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CRPD</a:t>
            </a:r>
            <a:r>
              <a:rPr lang="zh-TW" altLang="en-US" sz="30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為</a:t>
            </a:r>
            <a:r>
              <a:rPr lang="en-US" altLang="zh-TW" sz="30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21</a:t>
            </a:r>
            <a:r>
              <a:rPr lang="zh-TW" altLang="en-US" sz="30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世紀第一個人權公約</a:t>
            </a:r>
            <a:r>
              <a:rPr lang="zh-TW" altLang="en-US" sz="30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，影響全球</a:t>
            </a:r>
            <a:r>
              <a:rPr lang="zh-TW" altLang="en-US" sz="30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身心障礙者之權利保障</a:t>
            </a:r>
            <a:r>
              <a:rPr lang="zh-TW" altLang="en-US" sz="30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</a:p>
          <a:p>
            <a:pPr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altLang="zh-TW" sz="3100" dirty="0" err="1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CRPD</a:t>
            </a:r>
            <a:r>
              <a:rPr lang="zh-TW" altLang="en-US" sz="31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的</a:t>
            </a:r>
            <a:r>
              <a:rPr lang="en-US" altLang="zh-TW" sz="31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8</a:t>
            </a:r>
            <a:r>
              <a:rPr lang="zh-TW" altLang="en-US" sz="31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大原則：</a:t>
            </a:r>
          </a:p>
          <a:p>
            <a:pPr marL="742950" lvl="1" indent="-285750">
              <a:lnSpc>
                <a:spcPct val="110000"/>
              </a:lnSpc>
              <a:buFont typeface="+mj-lt"/>
              <a:buAutoNum type="arabicPeriod"/>
            </a:pPr>
            <a:r>
              <a:rPr lang="zh-TW" altLang="en-US" sz="31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尊重</a:t>
            </a:r>
            <a:r>
              <a:rPr lang="zh-TW" altLang="en-US" sz="31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他人、尊重他人自己做的</a:t>
            </a:r>
            <a:r>
              <a:rPr lang="zh-TW" altLang="en-US" sz="31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決定</a:t>
            </a:r>
          </a:p>
          <a:p>
            <a:pPr marL="742950" lvl="1" indent="-285750">
              <a:lnSpc>
                <a:spcPct val="110000"/>
              </a:lnSpc>
              <a:buFont typeface="+mj-lt"/>
              <a:buAutoNum type="arabicPeriod"/>
            </a:pPr>
            <a:r>
              <a:rPr lang="zh-TW" altLang="en-US" sz="31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不歧視</a:t>
            </a:r>
          </a:p>
          <a:p>
            <a:pPr marL="742950" lvl="1" indent="-285750">
              <a:lnSpc>
                <a:spcPct val="110000"/>
              </a:lnSpc>
              <a:buFont typeface="+mj-lt"/>
              <a:buAutoNum type="arabicPeriod"/>
            </a:pPr>
            <a:r>
              <a:rPr lang="zh-TW" altLang="en-US" sz="31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充分融入社會</a:t>
            </a:r>
          </a:p>
          <a:p>
            <a:pPr marL="742950" lvl="1" indent="-285750">
              <a:lnSpc>
                <a:spcPct val="110000"/>
              </a:lnSpc>
              <a:buFont typeface="+mj-lt"/>
              <a:buAutoNum type="arabicPeriod"/>
            </a:pPr>
            <a:r>
              <a:rPr lang="zh-TW" altLang="en-US" sz="31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尊重每個人不同之處，接受身心障礙者是人類多元性的一種</a:t>
            </a:r>
          </a:p>
          <a:p>
            <a:pPr marL="742950" lvl="1" indent="-285750">
              <a:lnSpc>
                <a:spcPct val="110000"/>
              </a:lnSpc>
              <a:buFont typeface="+mj-lt"/>
              <a:buAutoNum type="arabicPeriod"/>
            </a:pPr>
            <a:r>
              <a:rPr lang="zh-TW" altLang="en-US" sz="31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機會均等</a:t>
            </a:r>
            <a:endParaRPr lang="zh-TW" altLang="en-US" sz="310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742950" lvl="1" indent="-285750">
              <a:lnSpc>
                <a:spcPct val="110000"/>
              </a:lnSpc>
              <a:buFont typeface="+mj-lt"/>
              <a:buAutoNum type="arabicPeriod"/>
            </a:pPr>
            <a:r>
              <a:rPr lang="zh-TW" altLang="en-US" sz="31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無障礙</a:t>
            </a:r>
          </a:p>
          <a:p>
            <a:pPr marL="742950" lvl="1" indent="-285750">
              <a:lnSpc>
                <a:spcPct val="110000"/>
              </a:lnSpc>
              <a:buFont typeface="+mj-lt"/>
              <a:buAutoNum type="arabicPeriod"/>
            </a:pPr>
            <a:r>
              <a:rPr lang="zh-TW" altLang="en-US" sz="31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男女平等</a:t>
            </a:r>
          </a:p>
          <a:p>
            <a:pPr marL="742950" lvl="1" indent="-285750">
              <a:lnSpc>
                <a:spcPct val="110000"/>
              </a:lnSpc>
              <a:buFont typeface="+mj-lt"/>
              <a:buAutoNum type="arabicPeriod"/>
            </a:pPr>
            <a:r>
              <a:rPr lang="zh-TW" altLang="en-US" sz="31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尊重兒童，保障身心障礙兒童的權利</a:t>
            </a:r>
            <a:endParaRPr lang="zh-TW" altLang="en-US" sz="3100" b="0" i="0" dirty="0">
              <a:solidFill>
                <a:srgbClr val="000000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77308589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03" r="19099"/>
          <a:stretch/>
        </p:blipFill>
        <p:spPr>
          <a:xfrm rot="10800000">
            <a:off x="7110545" y="0"/>
            <a:ext cx="4175762" cy="6850118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018"/>
          <a:stretch/>
        </p:blipFill>
        <p:spPr>
          <a:xfrm>
            <a:off x="1" y="0"/>
            <a:ext cx="5364480" cy="6865882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0657" y="217868"/>
            <a:ext cx="2000647" cy="3093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21558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39312" y="378409"/>
            <a:ext cx="10313376" cy="574106"/>
          </a:xfrm>
        </p:spPr>
        <p:txBody>
          <a:bodyPr>
            <a:noAutofit/>
          </a:bodyPr>
          <a:lstStyle/>
          <a:p>
            <a:r>
              <a:rPr lang="en-US" altLang="zh-TW" sz="48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8.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防治數位</a:t>
            </a:r>
            <a:r>
              <a:rPr lang="en-US" altLang="zh-TW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/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網路性別暴力</a:t>
            </a:r>
            <a:r>
              <a:rPr lang="en-US" altLang="zh-TW" sz="4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4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sz="4800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5462"/>
            <a:ext cx="12192000" cy="6225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406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12185113" cy="6741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1093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82164" y="815078"/>
            <a:ext cx="9601196" cy="1189567"/>
          </a:xfrm>
        </p:spPr>
        <p:txBody>
          <a:bodyPr/>
          <a:lstStyle/>
          <a:p>
            <a:r>
              <a:rPr lang="en-US" altLang="zh-TW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宣導教育部反霸凌專線電話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1953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295401" y="2409092"/>
            <a:ext cx="9601196" cy="3466776"/>
          </a:xfrm>
        </p:spPr>
        <p:txBody>
          <a:bodyPr>
            <a:normAutofit/>
          </a:bodyPr>
          <a:lstStyle/>
          <a:p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「霸凌」： </a:t>
            </a:r>
          </a:p>
          <a:p>
            <a:pPr marL="0" indent="0">
              <a:buNone/>
            </a:pP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指個人或集體</a:t>
            </a:r>
            <a:r>
              <a:rPr lang="zh-TW" altLang="en-US" sz="3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持續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以言語、文字、圖畫、符號、肢體動作、</a:t>
            </a:r>
            <a:r>
              <a:rPr lang="zh-TW" altLang="en-US" sz="3200" b="1" u="sng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電子</a:t>
            </a:r>
            <a:r>
              <a:rPr lang="zh-TW" altLang="en-US" sz="3200" b="1" u="sng" dirty="0">
                <a:latin typeface="標楷體" panose="03000509000000000000" pitchFamily="65" charset="-120"/>
                <a:ea typeface="標楷體" panose="03000509000000000000" pitchFamily="65" charset="-120"/>
              </a:rPr>
              <a:t>通訊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zh-TW" altLang="en-US" sz="3200" b="1" u="sng" dirty="0">
                <a:latin typeface="標楷體" panose="03000509000000000000" pitchFamily="65" charset="-120"/>
                <a:ea typeface="標楷體" panose="03000509000000000000" pitchFamily="65" charset="-120"/>
              </a:rPr>
              <a:t>網際網路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或其他方式，直接或間接對他人故意為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貶抑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、排擠、欺負、騷擾或戲弄等行為，使他人處於具有敵意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或不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友善環境，</a:t>
            </a:r>
            <a:r>
              <a:rPr lang="zh-TW" altLang="en-US" sz="3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產生精神上、生理上或財產上之損害，或影響</a:t>
            </a:r>
            <a:r>
              <a:rPr lang="zh-TW" altLang="en-US" sz="32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正常</a:t>
            </a:r>
            <a:r>
              <a:rPr lang="zh-TW" altLang="en-US" sz="3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學習活動之進行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446456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78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84530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759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17881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47419" y="594674"/>
            <a:ext cx="10126849" cy="862167"/>
          </a:xfrm>
        </p:spPr>
        <p:txBody>
          <a:bodyPr>
            <a:normAutofit fontScale="90000"/>
          </a:bodyPr>
          <a:lstStyle/>
          <a:p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9.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人權、法治、品德、生命、數位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素養教育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61438" y="1565572"/>
            <a:ext cx="10452325" cy="513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83366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99969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570" y="508000"/>
            <a:ext cx="11608921" cy="6484407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2455074" y="0"/>
            <a:ext cx="595547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6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10.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配合執行跟蹤騷擾防制法</a:t>
            </a:r>
            <a:endParaRPr lang="en-US" altLang="zh-TW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4782297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644" y="407555"/>
            <a:ext cx="11299537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01167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b="1" kern="100" dirty="0" smtClean="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11.</a:t>
            </a:r>
            <a:r>
              <a:rPr lang="zh-TW" altLang="zh-TW" b="1" kern="100" dirty="0" smtClean="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性別</a:t>
            </a:r>
            <a:r>
              <a:rPr lang="zh-TW" altLang="zh-TW" b="1" kern="100" dirty="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平等教育日</a:t>
            </a:r>
            <a:r>
              <a:rPr lang="zh-TW" altLang="zh-TW" b="1" kern="100" dirty="0" smtClean="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宣導</a:t>
            </a:r>
            <a:endParaRPr lang="zh-TW" altLang="en-US" dirty="0">
              <a:solidFill>
                <a:schemeClr val="tx1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951345" y="2607163"/>
            <a:ext cx="10400145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4 </a:t>
            </a:r>
            <a:r>
              <a:rPr lang="zh-TW" altLang="zh-TW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月</a:t>
            </a:r>
            <a:r>
              <a:rPr lang="en-US" altLang="zh-TW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 20 </a:t>
            </a:r>
            <a:r>
              <a:rPr lang="zh-TW" altLang="zh-TW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日訂為「性別平等教育日</a:t>
            </a:r>
            <a:r>
              <a:rPr lang="zh-TW" altLang="zh-TW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」</a:t>
            </a:r>
            <a:endParaRPr lang="en-US" altLang="zh-TW" sz="40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4000" dirty="0" smtClean="0">
                <a:solidFill>
                  <a:srgbClr val="343434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憲法有規定，國民不分男女、宗教、種族、階級、黨派，在法律上一律平等，為了讓不同性別的人能自由、平等的發展，並且互助包容、相互尊重、善待彼此，實現性別平等的社會</a:t>
            </a:r>
            <a:endParaRPr lang="zh-TW" altLang="en-US" sz="4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1225872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581"/>
            <a:ext cx="12192000" cy="6804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52187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2600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64348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3242808" y="658361"/>
            <a:ext cx="54417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48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12.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防制校園詐騙                          </a:t>
            </a:r>
            <a:endParaRPr lang="zh-TW" altLang="en-US" sz="480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786683" y="1489358"/>
            <a:ext cx="10353963" cy="46253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目前詐騙手法多變，詐騙案件層出不窮，為</a:t>
            </a:r>
            <a:r>
              <a:rPr lang="zh-TW" altLang="en-US" sz="4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避免遭受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詐騙</a:t>
            </a:r>
            <a:r>
              <a:rPr lang="zh-TW" altLang="en-US" sz="4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，可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透過查詢內政部警政署「</a:t>
            </a:r>
            <a:r>
              <a:rPr lang="en-US" altLang="zh-TW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165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全民防騙網」網站公告資訊或加入內政部警政署</a:t>
            </a:r>
            <a:r>
              <a:rPr lang="en-US" altLang="zh-TW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165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反詐騙</a:t>
            </a:r>
            <a:r>
              <a:rPr lang="en-US" altLang="zh-TW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LINE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官網下載最新詐騙</a:t>
            </a:r>
            <a:r>
              <a:rPr lang="zh-TW" altLang="en-US" sz="4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手法。</a:t>
            </a:r>
            <a:endParaRPr lang="zh-TW" altLang="en-US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973608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726" y="-1"/>
            <a:ext cx="6203550" cy="6858001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3824" y="-1"/>
            <a:ext cx="6008177" cy="6903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83615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122" name="Picture 2" descr="https://ws.moe.edu.tw/001/Upload/54/relpic/9487/497/793f8212-764b-49ca-9b5f-f176359011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98234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ws.moe.edu.tw/001/Upload/54/relpic/9487/497/c2505911-6ed0-4606-bdc0-7c3acf4fd95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2346" y="0"/>
            <a:ext cx="620965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216287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14350" y="-290513"/>
            <a:ext cx="13220700" cy="7439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63776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7172" name="Picture 4" descr="https://ws.moe.edu.tw/001/Upload/54/relpic/9487/492/689c63f2-7c8d-478d-85ee-9eda20a679e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8902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605046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95402" y="0"/>
            <a:ext cx="9601196" cy="1032648"/>
          </a:xfrm>
        </p:spPr>
        <p:txBody>
          <a:bodyPr/>
          <a:lstStyle/>
          <a:p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13.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交通安全宣導</a:t>
            </a:r>
            <a:endParaRPr lang="zh-TW" altLang="en-US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032648"/>
            <a:ext cx="12269735" cy="5825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01173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3447"/>
            <a:ext cx="12192000" cy="6751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66075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3889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95740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789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42724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493763" y="0"/>
            <a:ext cx="9601196" cy="1206886"/>
          </a:xfrm>
        </p:spPr>
        <p:txBody>
          <a:bodyPr>
            <a:normAutofit/>
          </a:bodyPr>
          <a:lstStyle/>
          <a:p>
            <a:r>
              <a:rPr lang="en-US" altLang="zh-TW" sz="48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14.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尊重多元文化理念</a:t>
            </a:r>
            <a:endParaRPr lang="zh-TW" altLang="en-US" sz="4800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04941"/>
            <a:ext cx="12192000" cy="5853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43401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9578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91199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793530" y="827801"/>
            <a:ext cx="1095178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36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原住民族</a:t>
            </a:r>
            <a:r>
              <a:rPr lang="zh-TW" altLang="en-US" sz="3600" b="1" i="1" u="sng" dirty="0">
                <a:latin typeface="標楷體" panose="03000509000000000000" pitchFamily="65" charset="-120"/>
                <a:ea typeface="標楷體" panose="03000509000000000000" pitchFamily="65" charset="-120"/>
              </a:rPr>
              <a:t>各族有其不同的語言及文化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，呈現多樣化且各</a:t>
            </a:r>
            <a:r>
              <a:rPr lang="zh-TW" altLang="en-US" sz="3600" b="1" i="1" u="sng" dirty="0">
                <a:latin typeface="標楷體" panose="03000509000000000000" pitchFamily="65" charset="-120"/>
                <a:ea typeface="標楷體" panose="03000509000000000000" pitchFamily="65" charset="-120"/>
              </a:rPr>
              <a:t>具有其獨特性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，藉由各類描寫藝術、音樂、舞蹈、歌謠、傳說、身體裝飾、織繡與木雕等藝術表現，傳遞其族群生活經驗、泛靈信仰與宇宙觀，</a:t>
            </a:r>
            <a:r>
              <a:rPr lang="zh-TW" altLang="en-US" sz="3600" b="1" i="1" u="sng" dirty="0">
                <a:latin typeface="標楷體" panose="03000509000000000000" pitchFamily="65" charset="-120"/>
                <a:ea typeface="標楷體" panose="03000509000000000000" pitchFamily="65" charset="-120"/>
              </a:rPr>
              <a:t>呈現多元文化特色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，使人感受其獨有的生活智慧與背後蘊藏的文化精神。</a:t>
            </a:r>
          </a:p>
          <a:p>
            <a:r>
              <a:rPr lang="en-US" altLang="zh-TW" sz="36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為正確尊重多元族群文化的理念，傳遞臺灣最珍貴的原住民族文化價值，國人</a:t>
            </a:r>
            <a:r>
              <a:rPr lang="zh-TW" altLang="en-US" sz="3600" b="1" i="1" u="sng" dirty="0">
                <a:latin typeface="標楷體" panose="03000509000000000000" pitchFamily="65" charset="-120"/>
                <a:ea typeface="標楷體" panose="03000509000000000000" pitchFamily="65" charset="-120"/>
              </a:rPr>
              <a:t>應尊重與瞭解各族群多元歷史與文化，進而欣賞各族文化的豐富與美麗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，以建立一個更為開放與多元之環境。</a:t>
            </a:r>
          </a:p>
        </p:txBody>
      </p:sp>
    </p:spTree>
    <p:extLst>
      <p:ext uri="{BB962C8B-B14F-4D97-AF65-F5344CB8AC3E}">
        <p14:creationId xmlns:p14="http://schemas.microsoft.com/office/powerpoint/2010/main" val="33432550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6106332" cy="6864055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6331" y="0"/>
            <a:ext cx="60856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11806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3848" y="214252"/>
            <a:ext cx="8954813" cy="6421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24585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/>
          <a:srcRect l="24208" t="5713" r="15370" b="1151"/>
          <a:stretch/>
        </p:blipFill>
        <p:spPr>
          <a:xfrm>
            <a:off x="635727" y="2259340"/>
            <a:ext cx="3100250" cy="4079467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3"/>
          <a:srcRect l="15295" t="1075" r="7459" b="-1075"/>
          <a:stretch/>
        </p:blipFill>
        <p:spPr>
          <a:xfrm rot="5400000">
            <a:off x="3655082" y="2509844"/>
            <a:ext cx="4052808" cy="3551801"/>
          </a:xfrm>
          <a:prstGeom prst="rect">
            <a:avLst/>
          </a:prstGeom>
        </p:spPr>
      </p:pic>
      <p:sp>
        <p:nvSpPr>
          <p:cNvPr id="5" name="標題 1"/>
          <p:cNvSpPr txBox="1">
            <a:spLocks/>
          </p:cNvSpPr>
          <p:nvPr/>
        </p:nvSpPr>
        <p:spPr>
          <a:xfrm>
            <a:off x="573437" y="604434"/>
            <a:ext cx="10323161" cy="1681565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15.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加強推動全面性教育</a:t>
            </a:r>
            <a:b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zh-TW" dirty="0" smtClean="0"/>
              <a:t>友善提供多元女生生理用品</a:t>
            </a:r>
            <a:endParaRPr lang="zh-TW" altLang="en-US" dirty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0846" y="4200041"/>
            <a:ext cx="3371985" cy="2138766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62" t="18140" r="21932" b="17075"/>
          <a:stretch/>
        </p:blipFill>
        <p:spPr>
          <a:xfrm rot="5400000">
            <a:off x="7544667" y="693691"/>
            <a:ext cx="3532138" cy="3353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94215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zh-TW" dirty="0"/>
              <a:t>友善提供多元女生生理用品</a:t>
            </a:r>
            <a:endParaRPr lang="zh-TW" altLang="en-US" dirty="0"/>
          </a:p>
        </p:txBody>
      </p:sp>
      <p:sp>
        <p:nvSpPr>
          <p:cNvPr id="4" name="矩形 3"/>
          <p:cNvSpPr/>
          <p:nvPr/>
        </p:nvSpPr>
        <p:spPr>
          <a:xfrm>
            <a:off x="4756727" y="2550371"/>
            <a:ext cx="6681021" cy="34920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zh-TW" altLang="en-US" sz="3600" dirty="0" smtClean="0">
                <a:solidFill>
                  <a:srgbClr val="1F1F1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◎學校保健室、學務組</a:t>
            </a:r>
            <a:r>
              <a:rPr lang="zh-TW" altLang="zh-TW" sz="3600" dirty="0" smtClean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提供</a:t>
            </a:r>
            <a:r>
              <a:rPr lang="zh-TW" altLang="zh-TW" sz="3600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多元種類、材質及品牌的生理用品。</a:t>
            </a:r>
            <a:r>
              <a:rPr lang="zh-TW" altLang="zh-TW" sz="3600" dirty="0">
                <a:solidFill>
                  <a:srgbClr val="1F1F1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 </a:t>
            </a:r>
            <a:endParaRPr lang="en-US" altLang="zh-TW" sz="3600" dirty="0" smtClean="0">
              <a:solidFill>
                <a:srgbClr val="1F1F1F"/>
              </a:solidFill>
              <a:latin typeface="標楷體" panose="03000509000000000000" pitchFamily="65" charset="-120"/>
              <a:ea typeface="標楷體" panose="03000509000000000000" pitchFamily="65" charset="-120"/>
              <a:cs typeface="新細明體" panose="02020500000000000000" pitchFamily="18" charset="-120"/>
            </a:endParaRPr>
          </a:p>
          <a:p>
            <a:pPr>
              <a:lnSpc>
                <a:spcPct val="125000"/>
              </a:lnSpc>
            </a:pPr>
            <a:r>
              <a:rPr lang="zh-TW" altLang="en-US" sz="3600" dirty="0" smtClean="0">
                <a:solidFill>
                  <a:srgbClr val="1F1F1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◎</a:t>
            </a:r>
            <a:r>
              <a:rPr lang="zh-TW" altLang="zh-TW" sz="3600" dirty="0" smtClean="0">
                <a:solidFill>
                  <a:srgbClr val="1F1F1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定期</a:t>
            </a:r>
            <a:r>
              <a:rPr lang="zh-TW" altLang="zh-TW" sz="3600" dirty="0">
                <a:solidFill>
                  <a:srgbClr val="1F1F1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清點、檢查、補充及汰換</a:t>
            </a:r>
            <a:r>
              <a:rPr lang="zh-TW" altLang="zh-TW" sz="3600" dirty="0" smtClean="0">
                <a:solidFill>
                  <a:srgbClr val="1F1F1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。</a:t>
            </a:r>
            <a:endParaRPr lang="en-US" altLang="zh-TW" sz="3600" dirty="0" smtClean="0">
              <a:solidFill>
                <a:srgbClr val="1F1F1F"/>
              </a:solidFill>
              <a:latin typeface="標楷體" panose="03000509000000000000" pitchFamily="65" charset="-120"/>
              <a:ea typeface="標楷體" panose="03000509000000000000" pitchFamily="65" charset="-120"/>
              <a:cs typeface="Arial" panose="020B0604020202020204" pitchFamily="34" charset="0"/>
            </a:endParaRPr>
          </a:p>
          <a:p>
            <a:pPr>
              <a:lnSpc>
                <a:spcPct val="125000"/>
              </a:lnSpc>
            </a:pPr>
            <a:r>
              <a:rPr lang="zh-TW" altLang="zh-TW" sz="3600" dirty="0" smtClean="0">
                <a:solidFill>
                  <a:srgbClr val="1F1F1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◎</a:t>
            </a:r>
            <a:r>
              <a:rPr lang="zh-TW" altLang="en-US" sz="3600" dirty="0" smtClean="0">
                <a:solidFill>
                  <a:srgbClr val="1F1F1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要正確使用，</a:t>
            </a:r>
            <a:r>
              <a:rPr lang="zh-TW" altLang="zh-TW" sz="3600" dirty="0" smtClean="0">
                <a:solidFill>
                  <a:srgbClr val="1F1F1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保護</a:t>
            </a:r>
            <a:r>
              <a:rPr lang="zh-TW" altLang="zh-TW" sz="3600" dirty="0">
                <a:solidFill>
                  <a:srgbClr val="1F1F1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自己的身體健康。</a:t>
            </a: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49" y="2635611"/>
            <a:ext cx="4291779" cy="3595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62197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759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22049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3100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76848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3061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66677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3120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9600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6152827" cy="6896129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2825" y="-1"/>
            <a:ext cx="6039174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2047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30927" y="939860"/>
            <a:ext cx="9601196" cy="990540"/>
          </a:xfrm>
        </p:spPr>
        <p:txBody>
          <a:bodyPr>
            <a:noAutofit/>
          </a:bodyPr>
          <a:lstStyle/>
          <a:p>
            <a:r>
              <a:rPr lang="en-US" altLang="zh-TW" sz="4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TW" altLang="en-US" sz="4800" dirty="0" smtClean="0">
                <a:latin typeface="標楷體" panose="03000509000000000000" pitchFamily="65" charset="-120"/>
                <a:ea typeface="標楷體" panose="03000509000000000000" pitchFamily="65" charset="-120"/>
                <a:hlinkClick r:id="rId2"/>
              </a:rPr>
              <a:t>強化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  <a:hlinkClick r:id="rId2"/>
              </a:rPr>
              <a:t>校園安全防護措施</a:t>
            </a:r>
            <a:endParaRPr lang="en-US" altLang="zh-TW" sz="480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230926" y="1718716"/>
            <a:ext cx="10074161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en-US" altLang="zh-TW" sz="3600" dirty="0">
                <a:ea typeface="標楷體" panose="03000509000000000000" pitchFamily="65" charset="-120"/>
                <a:cs typeface="Times New Roman" panose="02020603050405020304" pitchFamily="18" charset="0"/>
              </a:rPr>
              <a:t>(1)</a:t>
            </a:r>
            <a:r>
              <a:rPr lang="zh-TW" altLang="en-US" sz="3600" dirty="0">
                <a:ea typeface="標楷體" panose="03000509000000000000" pitchFamily="65" charset="-120"/>
                <a:cs typeface="Times New Roman" panose="02020603050405020304" pitchFamily="18" charset="0"/>
              </a:rPr>
              <a:t>校園危險區域            </a:t>
            </a:r>
            <a:r>
              <a:rPr lang="en-US" altLang="zh-TW" sz="3600" dirty="0">
                <a:ea typeface="標楷體" panose="03000509000000000000" pitchFamily="65" charset="-120"/>
                <a:cs typeface="Times New Roman" panose="02020603050405020304" pitchFamily="18" charset="0"/>
              </a:rPr>
              <a:t>(2)</a:t>
            </a:r>
            <a:r>
              <a:rPr lang="zh-TW" altLang="en-US" sz="3600" dirty="0">
                <a:ea typeface="標楷體" panose="03000509000000000000" pitchFamily="65" charset="-120"/>
                <a:cs typeface="Times New Roman" panose="02020603050405020304" pitchFamily="18" charset="0"/>
              </a:rPr>
              <a:t>逃生演練路線</a:t>
            </a:r>
            <a:endParaRPr lang="en-US" altLang="zh-TW" sz="3600" dirty="0">
              <a:ea typeface="標楷體" panose="03000509000000000000" pitchFamily="65" charset="-120"/>
              <a:cs typeface="Times New Roman" panose="02020603050405020304" pitchFamily="18" charset="0"/>
              <a:hlinkClick r:id="rId3"/>
            </a:endParaRPr>
          </a:p>
          <a:p>
            <a:pPr>
              <a:lnSpc>
                <a:spcPct val="125000"/>
              </a:lnSpc>
            </a:pPr>
            <a:r>
              <a:rPr lang="en-US" altLang="zh-TW" sz="3600" dirty="0">
                <a:ea typeface="標楷體" panose="03000509000000000000" pitchFamily="65" charset="-120"/>
                <a:cs typeface="Times New Roman" panose="02020603050405020304" pitchFamily="18" charset="0"/>
              </a:rPr>
              <a:t>(3)</a:t>
            </a:r>
            <a:r>
              <a:rPr lang="zh-TW" altLang="en-US" sz="3600" dirty="0">
                <a:ea typeface="標楷體" panose="03000509000000000000" pitchFamily="65" charset="-120"/>
                <a:cs typeface="Times New Roman" panose="02020603050405020304" pitchFamily="18" charset="0"/>
              </a:rPr>
              <a:t>愛心商店                    </a:t>
            </a:r>
            <a:r>
              <a:rPr lang="en-US" altLang="zh-TW" sz="3600" dirty="0">
                <a:ea typeface="標楷體" panose="03000509000000000000" pitchFamily="65" charset="-120"/>
                <a:cs typeface="Times New Roman" panose="02020603050405020304" pitchFamily="18" charset="0"/>
              </a:rPr>
              <a:t>(4)</a:t>
            </a:r>
            <a:r>
              <a:rPr lang="zh-TW" altLang="en-US" sz="3600" dirty="0">
                <a:ea typeface="標楷體" panose="03000509000000000000" pitchFamily="65" charset="-120"/>
                <a:cs typeface="Times New Roman" panose="02020603050405020304" pitchFamily="18" charset="0"/>
              </a:rPr>
              <a:t>遊戲安全</a:t>
            </a:r>
            <a:endParaRPr lang="en-US" altLang="zh-TW" sz="3600" dirty="0"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>
              <a:lnSpc>
                <a:spcPct val="125000"/>
              </a:lnSpc>
            </a:pPr>
            <a:r>
              <a:rPr lang="en-US" altLang="zh-TW" sz="3600" dirty="0">
                <a:ea typeface="標楷體" panose="03000509000000000000" pitchFamily="65" charset="-120"/>
                <a:cs typeface="Times New Roman" panose="02020603050405020304" pitchFamily="18" charset="0"/>
              </a:rPr>
              <a:t>(5)</a:t>
            </a:r>
            <a:r>
              <a:rPr lang="zh-TW" altLang="en-US" sz="3600" dirty="0">
                <a:ea typeface="標楷體" panose="03000509000000000000" pitchFamily="65" charset="-120"/>
                <a:cs typeface="Times New Roman" panose="02020603050405020304" pitchFamily="18" charset="0"/>
              </a:rPr>
              <a:t>登革熱防治</a:t>
            </a:r>
            <a:endParaRPr lang="en-US" altLang="zh-TW" sz="3600" dirty="0"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>
              <a:lnSpc>
                <a:spcPct val="125000"/>
              </a:lnSpc>
            </a:pPr>
            <a:r>
              <a:rPr lang="en-US" altLang="zh-TW" sz="3600" dirty="0">
                <a:ea typeface="標楷體" panose="03000509000000000000" pitchFamily="65" charset="-120"/>
                <a:cs typeface="Times New Roman" panose="02020603050405020304" pitchFamily="18" charset="0"/>
              </a:rPr>
              <a:t>(6)</a:t>
            </a:r>
            <a:r>
              <a:rPr lang="zh-TW" altLang="en-US" sz="3600" dirty="0">
                <a:ea typeface="標楷體" panose="03000509000000000000" pitchFamily="65" charset="-120"/>
                <a:cs typeface="Times New Roman" panose="02020603050405020304" pitchFamily="18" charset="0"/>
              </a:rPr>
              <a:t>上、放學時間及路隊</a:t>
            </a:r>
            <a:endParaRPr lang="en-US" altLang="zh-TW" sz="3600" dirty="0"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>
              <a:lnSpc>
                <a:spcPct val="125000"/>
              </a:lnSpc>
            </a:pPr>
            <a:r>
              <a:rPr lang="en-US" altLang="zh-TW" sz="3600" dirty="0">
                <a:ea typeface="標楷體" panose="03000509000000000000" pitchFamily="65" charset="-120"/>
                <a:cs typeface="Times New Roman" panose="02020603050405020304" pitchFamily="18" charset="0"/>
              </a:rPr>
              <a:t>(7)</a:t>
            </a:r>
            <a:r>
              <a:rPr lang="zh-TW" altLang="en-US" sz="3600" dirty="0">
                <a:ea typeface="標楷體" panose="03000509000000000000" pitchFamily="65" charset="-120"/>
                <a:cs typeface="Times New Roman" panose="02020603050405020304" pitchFamily="18" charset="0"/>
              </a:rPr>
              <a:t>資訊科技技術建置相關校安設備</a:t>
            </a:r>
            <a:endParaRPr lang="en-US" altLang="zh-TW" sz="3600" dirty="0"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>
              <a:lnSpc>
                <a:spcPct val="125000"/>
              </a:lnSpc>
            </a:pPr>
            <a:r>
              <a:rPr lang="en-US" altLang="zh-TW" sz="3600" dirty="0">
                <a:ea typeface="標楷體" panose="03000509000000000000" pitchFamily="65" charset="-120"/>
                <a:cs typeface="Times New Roman" panose="02020603050405020304" pitchFamily="18" charset="0"/>
              </a:rPr>
              <a:t>(8)</a:t>
            </a:r>
            <a:r>
              <a:rPr lang="zh-TW" altLang="en-US" sz="3600" dirty="0">
                <a:ea typeface="標楷體" panose="03000509000000000000" pitchFamily="65" charset="-120"/>
                <a:cs typeface="Times New Roman" panose="02020603050405020304" pitchFamily="18" charset="0"/>
              </a:rPr>
              <a:t>請假規定</a:t>
            </a:r>
            <a:r>
              <a:rPr lang="en-US" altLang="zh-TW" sz="3600" dirty="0">
                <a:ea typeface="標楷體" panose="03000509000000000000" pitchFamily="65" charset="-120"/>
                <a:cs typeface="Times New Roman" panose="02020603050405020304" pitchFamily="18" charset="0"/>
              </a:rPr>
              <a:t>-2</a:t>
            </a:r>
            <a:r>
              <a:rPr lang="zh-TW" altLang="en-US" sz="3600" dirty="0">
                <a:ea typeface="標楷體" panose="03000509000000000000" pitchFamily="65" charset="-120"/>
                <a:cs typeface="Times New Roman" panose="02020603050405020304" pitchFamily="18" charset="0"/>
              </a:rPr>
              <a:t>日</a:t>
            </a:r>
            <a:r>
              <a:rPr lang="en-US" altLang="zh-TW" sz="3600" dirty="0"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zh-TW" altLang="en-US" sz="3600" dirty="0">
                <a:ea typeface="標楷體" panose="03000509000000000000" pitchFamily="65" charset="-120"/>
                <a:cs typeface="Times New Roman" panose="02020603050405020304" pitchFamily="18" charset="0"/>
              </a:rPr>
              <a:t>含</a:t>
            </a:r>
            <a:r>
              <a:rPr lang="en-US" altLang="zh-TW" sz="3600" dirty="0"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  <a:r>
              <a:rPr lang="zh-TW" altLang="en-US" sz="3600" dirty="0">
                <a:ea typeface="標楷體" panose="03000509000000000000" pitchFamily="65" charset="-120"/>
                <a:cs typeface="Times New Roman" panose="02020603050405020304" pitchFamily="18" charset="0"/>
              </a:rPr>
              <a:t>導師核准，</a:t>
            </a:r>
            <a:r>
              <a:rPr lang="en-US" altLang="zh-TW" sz="3600" dirty="0">
                <a:ea typeface="標楷體" panose="03000509000000000000" pitchFamily="65" charset="-120"/>
                <a:cs typeface="Times New Roman" panose="02020603050405020304" pitchFamily="18" charset="0"/>
              </a:rPr>
              <a:t>3</a:t>
            </a:r>
            <a:r>
              <a:rPr lang="zh-TW" altLang="en-US" sz="3600" dirty="0">
                <a:ea typeface="標楷體" panose="03000509000000000000" pitchFamily="65" charset="-120"/>
                <a:cs typeface="Times New Roman" panose="02020603050405020304" pitchFamily="18" charset="0"/>
              </a:rPr>
              <a:t>日</a:t>
            </a:r>
            <a:r>
              <a:rPr lang="en-US" altLang="zh-TW" sz="3600" dirty="0"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zh-TW" altLang="en-US" sz="3600" dirty="0">
                <a:ea typeface="標楷體" panose="03000509000000000000" pitchFamily="65" charset="-120"/>
                <a:cs typeface="Times New Roman" panose="02020603050405020304" pitchFamily="18" charset="0"/>
              </a:rPr>
              <a:t>含</a:t>
            </a:r>
            <a:r>
              <a:rPr lang="en-US" altLang="zh-TW" sz="3600" dirty="0"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  <a:r>
              <a:rPr lang="zh-TW" altLang="en-US" sz="3600" dirty="0">
                <a:ea typeface="標楷體" panose="03000509000000000000" pitchFamily="65" charset="-120"/>
                <a:cs typeface="Times New Roman" panose="02020603050405020304" pitchFamily="18" charset="0"/>
              </a:rPr>
              <a:t>提出申請</a:t>
            </a: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05" t="53333" r="17567" b="20690"/>
          <a:stretch/>
        </p:blipFill>
        <p:spPr>
          <a:xfrm>
            <a:off x="8688012" y="2969676"/>
            <a:ext cx="2617076" cy="1781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974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有機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2167</TotalTime>
  <Words>991</Words>
  <Application>Microsoft Office PowerPoint</Application>
  <PresentationFormat>寬螢幕</PresentationFormat>
  <Paragraphs>69</Paragraphs>
  <Slides>76</Slides>
  <Notes>2</Notes>
  <HiddenSlides>0</HiddenSlides>
  <MMClips>0</MMClips>
  <ScaleCrop>false</ScaleCrop>
  <HeadingPairs>
    <vt:vector size="6" baseType="variant">
      <vt:variant>
        <vt:lpstr>使用字型</vt:lpstr>
      </vt:variant>
      <vt:variant>
        <vt:i4>8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76</vt:i4>
      </vt:variant>
    </vt:vector>
  </HeadingPairs>
  <TitlesOfParts>
    <vt:vector size="85" baseType="lpstr">
      <vt:lpstr>細明體</vt:lpstr>
      <vt:lpstr>微軟正黑體</vt:lpstr>
      <vt:lpstr>新細明體</vt:lpstr>
      <vt:lpstr>標楷體</vt:lpstr>
      <vt:lpstr>Arial</vt:lpstr>
      <vt:lpstr>Calibri</vt:lpstr>
      <vt:lpstr>Garamond</vt:lpstr>
      <vt:lpstr>Times New Roman</vt:lpstr>
      <vt:lpstr>有機</vt:lpstr>
      <vt:lpstr>114學年第 2 學期</vt:lpstr>
      <vt:lpstr>宣導主題：   拒絕短影音風險：別被演算法牽著走， 思辨、查證、要求助</vt:lpstr>
      <vt:lpstr> 拒絕短影音風險：別被演算法牽著走， 思辨、查證、要求助</vt:lpstr>
      <vt:lpstr>拒絕短影音風險：別被演算法牽著走，思辨、查證、要求助</vt:lpstr>
      <vt:lpstr>1.宣導教育部反霸凌專線電話 1953 </vt:lpstr>
      <vt:lpstr>PowerPoint 簡報</vt:lpstr>
      <vt:lpstr>PowerPoint 簡報</vt:lpstr>
      <vt:lpstr>PowerPoint 簡報</vt:lpstr>
      <vt:lpstr>2.強化校園安全防護措施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3.強化學生身心健康與輔導</vt:lpstr>
      <vt:lpstr>PowerPoint 簡報</vt:lpstr>
      <vt:lpstr>PowerPoint 簡報</vt:lpstr>
      <vt:lpstr>4.強化校園自殺防治工作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6.防治校園性別事件</vt:lpstr>
      <vt:lpstr>PowerPoint 簡報</vt:lpstr>
      <vt:lpstr>PowerPoint 簡報</vt:lpstr>
      <vt:lpstr>PowerPoint 簡報</vt:lpstr>
      <vt:lpstr>PowerPoint 簡報</vt:lpstr>
      <vt:lpstr>7.瞭解與尊重身心障礙者</vt:lpstr>
      <vt:lpstr>PowerPoint 簡報</vt:lpstr>
      <vt:lpstr>PowerPoint 簡報</vt:lpstr>
      <vt:lpstr>8.防治數位/網路性別暴力 </vt:lpstr>
      <vt:lpstr>PowerPoint 簡報</vt:lpstr>
      <vt:lpstr>PowerPoint 簡報</vt:lpstr>
      <vt:lpstr>PowerPoint 簡報</vt:lpstr>
      <vt:lpstr>9.人權、法治、品德、生命、數位素養教育</vt:lpstr>
      <vt:lpstr>PowerPoint 簡報</vt:lpstr>
      <vt:lpstr>PowerPoint 簡報</vt:lpstr>
      <vt:lpstr>PowerPoint 簡報</vt:lpstr>
      <vt:lpstr>11.性別平等教育日宣導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13.交通安全宣導</vt:lpstr>
      <vt:lpstr>PowerPoint 簡報</vt:lpstr>
      <vt:lpstr>PowerPoint 簡報</vt:lpstr>
      <vt:lpstr>PowerPoint 簡報</vt:lpstr>
      <vt:lpstr>14.尊重多元文化理念</vt:lpstr>
      <vt:lpstr>PowerPoint 簡報</vt:lpstr>
      <vt:lpstr>PowerPoint 簡報</vt:lpstr>
      <vt:lpstr>PowerPoint 簡報</vt:lpstr>
      <vt:lpstr>PowerPoint 簡報</vt:lpstr>
      <vt:lpstr>友善提供多元女生生理用品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108 學年第 2 學期</dc:title>
  <dc:creator>username</dc:creator>
  <cp:lastModifiedBy>username</cp:lastModifiedBy>
  <cp:revision>175</cp:revision>
  <dcterms:created xsi:type="dcterms:W3CDTF">2020-02-06T01:05:39Z</dcterms:created>
  <dcterms:modified xsi:type="dcterms:W3CDTF">2026-02-12T07:20:03Z</dcterms:modified>
</cp:coreProperties>
</file>