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1" r:id="rId3"/>
    <p:sldId id="310" r:id="rId4"/>
    <p:sldId id="311" r:id="rId5"/>
    <p:sldId id="259" r:id="rId6"/>
    <p:sldId id="312" r:id="rId7"/>
    <p:sldId id="313" r:id="rId8"/>
    <p:sldId id="315" r:id="rId9"/>
    <p:sldId id="257" r:id="rId10"/>
    <p:sldId id="258" r:id="rId11"/>
    <p:sldId id="316" r:id="rId12"/>
    <p:sldId id="262" r:id="rId13"/>
    <p:sldId id="317" r:id="rId14"/>
    <p:sldId id="261" r:id="rId15"/>
    <p:sldId id="260" r:id="rId16"/>
    <p:sldId id="318" r:id="rId17"/>
    <p:sldId id="319" r:id="rId18"/>
    <p:sldId id="263" r:id="rId19"/>
    <p:sldId id="305" r:id="rId20"/>
    <p:sldId id="306" r:id="rId21"/>
    <p:sldId id="304" r:id="rId22"/>
    <p:sldId id="297" r:id="rId23"/>
    <p:sldId id="323" r:id="rId24"/>
    <p:sldId id="322" r:id="rId25"/>
    <p:sldId id="293" r:id="rId26"/>
    <p:sldId id="309" r:id="rId27"/>
    <p:sldId id="264" r:id="rId28"/>
    <p:sldId id="291" r:id="rId29"/>
    <p:sldId id="265" r:id="rId30"/>
    <p:sldId id="324" r:id="rId31"/>
    <p:sldId id="267" r:id="rId32"/>
    <p:sldId id="268" r:id="rId33"/>
    <p:sldId id="32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4660"/>
  </p:normalViewPr>
  <p:slideViewPr>
    <p:cSldViewPr snapToGrid="0">
      <p:cViewPr varScale="1">
        <p:scale>
          <a:sx n="110" d="100"/>
          <a:sy n="110"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c.moe.edu.t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38450;&#28797;&#23798;&#25506;&#38570;&#38538;.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36039;&#35338;&#23433;&#20840;.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41tNlJ1nRY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23631;&#26481;&#32291;&#33288;&#33775;&#22283;&#23567;113&#24180;&#24230;&#23416;&#29983;&#26257;&#26399;&#32946;&#27138;&#27963;&#21205;&#20844;&#21578;.do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63379" y="929083"/>
            <a:ext cx="9491417" cy="2262781"/>
          </a:xfrm>
        </p:spPr>
        <p:txBody>
          <a:bodyPr>
            <a:normAutofit/>
          </a:bodyPr>
          <a:lstStyle/>
          <a:p>
            <a:r>
              <a:rPr lang="en-US" altLang="zh-TW" sz="6600" b="1" dirty="0" smtClean="0">
                <a:solidFill>
                  <a:schemeClr val="tx1"/>
                </a:solidFill>
                <a:latin typeface="標楷體" panose="03000509000000000000" pitchFamily="65" charset="-120"/>
                <a:ea typeface="標楷體" panose="03000509000000000000" pitchFamily="65" charset="-120"/>
              </a:rPr>
              <a:t>113</a:t>
            </a:r>
            <a:r>
              <a:rPr lang="zh-TW" altLang="en-US" sz="6600" b="1" dirty="0" smtClean="0">
                <a:solidFill>
                  <a:schemeClr val="tx1"/>
                </a:solidFill>
                <a:latin typeface="標楷體" panose="03000509000000000000" pitchFamily="65" charset="-120"/>
                <a:ea typeface="標楷體" panose="03000509000000000000" pitchFamily="65" charset="-120"/>
              </a:rPr>
              <a:t>學年度暑假安全宣導</a:t>
            </a:r>
            <a:endParaRPr lang="zh-TW" altLang="en-US" sz="6600" b="1" dirty="0">
              <a:solidFill>
                <a:schemeClr val="tx1"/>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282903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3503" y="254833"/>
            <a:ext cx="6970086" cy="850729"/>
          </a:xfrm>
        </p:spPr>
        <p:txBody>
          <a:bodyPr/>
          <a:lstStyle/>
          <a:p>
            <a:r>
              <a:rPr lang="zh-TW" altLang="en-US" b="1" dirty="0"/>
              <a:t>三</a:t>
            </a:r>
            <a:r>
              <a:rPr lang="zh-TW" altLang="zh-TW" b="1" dirty="0" smtClean="0"/>
              <a:t>、</a:t>
            </a:r>
            <a:r>
              <a:rPr lang="zh-TW" altLang="zh-TW" b="1" dirty="0"/>
              <a:t>活動安全：</a:t>
            </a:r>
            <a:endParaRPr lang="zh-TW" altLang="en-US" dirty="0"/>
          </a:p>
        </p:txBody>
      </p:sp>
      <p:sp>
        <p:nvSpPr>
          <p:cNvPr id="3" name="內容版面配置區 2"/>
          <p:cNvSpPr>
            <a:spLocks noGrp="1"/>
          </p:cNvSpPr>
          <p:nvPr>
            <p:ph idx="1"/>
          </p:nvPr>
        </p:nvSpPr>
        <p:spPr>
          <a:xfrm>
            <a:off x="748144" y="1250209"/>
            <a:ext cx="11334365" cy="5463143"/>
          </a:xfrm>
        </p:spPr>
        <p:txBody>
          <a:bodyPr>
            <a:normAutofit lnSpcReduction="10000"/>
          </a:bodyPr>
          <a:lstStyle/>
          <a:p>
            <a:pPr marL="0" indent="0">
              <a:buNone/>
            </a:pPr>
            <a:r>
              <a:rPr lang="zh-TW" altLang="zh-TW" sz="2800" dirty="0">
                <a:solidFill>
                  <a:schemeClr val="tx1"/>
                </a:solidFill>
                <a:latin typeface="標楷體" panose="03000509000000000000" pitchFamily="65" charset="-120"/>
                <a:ea typeface="標楷體" panose="03000509000000000000" pitchFamily="65" charset="-120"/>
              </a:rPr>
              <a:t>（二）</a:t>
            </a:r>
            <a:r>
              <a:rPr lang="zh-TW" altLang="zh-TW" sz="2800" dirty="0" smtClean="0">
                <a:solidFill>
                  <a:schemeClr val="tx1"/>
                </a:solidFill>
                <a:latin typeface="標楷體" panose="03000509000000000000" pitchFamily="65" charset="-120"/>
                <a:ea typeface="標楷體" panose="03000509000000000000" pitchFamily="65" charset="-120"/>
              </a:rPr>
              <a:t>戶外活動：</a:t>
            </a:r>
            <a:endParaRPr lang="en-US" altLang="zh-TW" sz="2800" dirty="0" smtClean="0">
              <a:solidFill>
                <a:schemeClr val="tx1"/>
              </a:solidFill>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防溺</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招</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五不五要</a:t>
            </a:r>
            <a:r>
              <a:rPr lang="en-US" altLang="zh-TW" sz="2800" dirty="0" smtClean="0">
                <a:latin typeface="標楷體" panose="03000509000000000000" pitchFamily="65" charset="-120"/>
                <a:ea typeface="標楷體" panose="03000509000000000000" pitchFamily="65" charset="-120"/>
              </a:rPr>
              <a:t>):</a:t>
            </a: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不</a:t>
            </a:r>
            <a:r>
              <a:rPr lang="zh-TW" altLang="en-US" sz="2800" dirty="0">
                <a:latin typeface="標楷體" panose="03000509000000000000" pitchFamily="65" charset="-120"/>
                <a:ea typeface="標楷體" panose="03000509000000000000" pitchFamily="65" charset="-120"/>
              </a:rPr>
              <a:t>長時、不疲累、不跳水、不落單、不嬉鬧、要合法、要暖身</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要</a:t>
            </a:r>
            <a:r>
              <a:rPr lang="zh-TW" altLang="en-US" sz="2800" dirty="0">
                <a:latin typeface="標楷體" panose="03000509000000000000" pitchFamily="65" charset="-120"/>
                <a:ea typeface="標楷體" panose="03000509000000000000" pitchFamily="65" charset="-120"/>
              </a:rPr>
              <a:t>注意、要冷靜、要小心。 </a:t>
            </a:r>
          </a:p>
          <a:p>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救溺</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步</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叫叫伸拋划、救溺先自保。 </a:t>
            </a: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叫：大聲呼救。 </a:t>
            </a: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叫：呼叫</a:t>
            </a:r>
            <a:r>
              <a:rPr lang="en-US" altLang="zh-TW" sz="2800" dirty="0">
                <a:latin typeface="標楷體" panose="03000509000000000000" pitchFamily="65" charset="-120"/>
                <a:ea typeface="標楷體" panose="03000509000000000000" pitchFamily="65" charset="-120"/>
              </a:rPr>
              <a:t>119</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118</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110</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112</a:t>
            </a:r>
            <a:r>
              <a:rPr lang="zh-TW" altLang="en-US" sz="2800" dirty="0">
                <a:latin typeface="標楷體" panose="03000509000000000000" pitchFamily="65" charset="-120"/>
                <a:ea typeface="標楷體" panose="03000509000000000000" pitchFamily="65" charset="-120"/>
              </a:rPr>
              <a:t>。 </a:t>
            </a: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伸：利用延伸物（竹竿、樹枝等）。 </a:t>
            </a: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拋：拋送漂浮物（球、繩、瓶等）。 </a:t>
            </a: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划：利用大型浮具划過去（船、救生圈、浮木、救生浮標等）。 </a:t>
            </a:r>
          </a:p>
        </p:txBody>
      </p:sp>
    </p:spTree>
    <p:extLst>
      <p:ext uri="{BB962C8B-B14F-4D97-AF65-F5344CB8AC3E}">
        <p14:creationId xmlns:p14="http://schemas.microsoft.com/office/powerpoint/2010/main" val="128735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 name="圖片 5"/>
          <p:cNvPicPr>
            <a:picLocks noChangeAspect="1"/>
          </p:cNvPicPr>
          <p:nvPr/>
        </p:nvPicPr>
        <p:blipFill>
          <a:blip r:embed="rId2"/>
          <a:stretch>
            <a:fillRect/>
          </a:stretch>
        </p:blipFill>
        <p:spPr>
          <a:xfrm>
            <a:off x="0" y="-45900"/>
            <a:ext cx="5521911" cy="6903899"/>
          </a:xfrm>
          <a:prstGeom prst="rect">
            <a:avLst/>
          </a:prstGeom>
        </p:spPr>
      </p:pic>
      <p:pic>
        <p:nvPicPr>
          <p:cNvPr id="7" name="圖片 6"/>
          <p:cNvPicPr>
            <a:picLocks noChangeAspect="1"/>
          </p:cNvPicPr>
          <p:nvPr/>
        </p:nvPicPr>
        <p:blipFill>
          <a:blip r:embed="rId3"/>
          <a:stretch>
            <a:fillRect/>
          </a:stretch>
        </p:blipFill>
        <p:spPr>
          <a:xfrm>
            <a:off x="5521910" y="745724"/>
            <a:ext cx="6578669" cy="5850385"/>
          </a:xfrm>
          <a:prstGeom prst="rect">
            <a:avLst/>
          </a:prstGeom>
        </p:spPr>
      </p:pic>
    </p:spTree>
    <p:extLst>
      <p:ext uri="{BB962C8B-B14F-4D97-AF65-F5344CB8AC3E}">
        <p14:creationId xmlns:p14="http://schemas.microsoft.com/office/powerpoint/2010/main" val="146300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624110"/>
            <a:ext cx="8911687" cy="791735"/>
          </a:xfrm>
        </p:spPr>
        <p:txBody>
          <a:bodyPr/>
          <a:lstStyle/>
          <a:p>
            <a:r>
              <a:rPr lang="zh-TW" altLang="en-US" b="1" dirty="0" smtClean="0"/>
              <a:t>四</a:t>
            </a:r>
            <a:r>
              <a:rPr lang="zh-TW" altLang="zh-TW" b="1" dirty="0" smtClean="0"/>
              <a:t>、</a:t>
            </a:r>
            <a:r>
              <a:rPr lang="zh-TW" altLang="zh-TW" b="1" dirty="0"/>
              <a:t>藥物濫用防</a:t>
            </a:r>
            <a:r>
              <a:rPr lang="zh-TW" altLang="zh-TW" b="1" dirty="0" smtClean="0"/>
              <a:t>制：</a:t>
            </a:r>
            <a:endParaRPr lang="zh-TW" altLang="en-US" dirty="0"/>
          </a:p>
        </p:txBody>
      </p:sp>
      <p:sp>
        <p:nvSpPr>
          <p:cNvPr id="3" name="內容版面配置區 2"/>
          <p:cNvSpPr>
            <a:spLocks noGrp="1"/>
          </p:cNvSpPr>
          <p:nvPr>
            <p:ph idx="1"/>
          </p:nvPr>
        </p:nvSpPr>
        <p:spPr>
          <a:xfrm>
            <a:off x="826477" y="1415845"/>
            <a:ext cx="11134465" cy="4495377"/>
          </a:xfrm>
        </p:spPr>
        <p:txBody>
          <a:bodyPr>
            <a:noAutofit/>
          </a:bodyPr>
          <a:lstStyle/>
          <a:p>
            <a:pPr indent="-396000">
              <a:lnSpc>
                <a:spcPct val="150000"/>
              </a:lnSpc>
            </a:pPr>
            <a:r>
              <a:rPr lang="zh-TW" altLang="en-US" sz="3600" dirty="0">
                <a:latin typeface="標楷體" panose="03000509000000000000" pitchFamily="65" charset="-120"/>
                <a:ea typeface="標楷體" panose="03000509000000000000" pitchFamily="65" charset="-120"/>
              </a:rPr>
              <a:t>新興毒品可能透過通訊軟體販賣、利用短影音</a:t>
            </a:r>
            <a:r>
              <a:rPr lang="en-US" altLang="zh-TW" sz="3600" dirty="0">
                <a:latin typeface="標楷體" panose="03000509000000000000" pitchFamily="65" charset="-120"/>
                <a:ea typeface="標楷體" panose="03000509000000000000" pitchFamily="65" charset="-120"/>
              </a:rPr>
              <a:t>APP</a:t>
            </a:r>
            <a:r>
              <a:rPr lang="zh-TW" altLang="en-US" sz="3600" dirty="0">
                <a:latin typeface="標楷體" panose="03000509000000000000" pitchFamily="65" charset="-120"/>
                <a:ea typeface="標楷體" panose="03000509000000000000" pitchFamily="65" charset="-120"/>
              </a:rPr>
              <a:t>附加</a:t>
            </a:r>
            <a:r>
              <a:rPr lang="en-US" altLang="zh-TW" sz="3600" dirty="0">
                <a:latin typeface="標楷體" panose="03000509000000000000" pitchFamily="65" charset="-120"/>
                <a:ea typeface="標楷體" panose="03000509000000000000" pitchFamily="65" charset="-120"/>
              </a:rPr>
              <a:t>QR</a:t>
            </a:r>
            <a:r>
              <a:rPr lang="zh-TW" altLang="en-US" sz="3600" dirty="0">
                <a:latin typeface="標楷體" panose="03000509000000000000" pitchFamily="65" charset="-120"/>
                <a:ea typeface="標楷體" panose="03000509000000000000" pitchFamily="65" charset="-120"/>
              </a:rPr>
              <a:t>碼提供貨品</a:t>
            </a:r>
            <a:r>
              <a:rPr lang="zh-TW" altLang="en-US" sz="3600" dirty="0" smtClean="0">
                <a:latin typeface="標楷體" panose="03000509000000000000" pitchFamily="65" charset="-120"/>
                <a:ea typeface="標楷體" panose="03000509000000000000" pitchFamily="65" charset="-120"/>
              </a:rPr>
              <a:t>，留意對於</a:t>
            </a:r>
            <a:r>
              <a:rPr lang="zh-TW" altLang="en-US" sz="3600" dirty="0">
                <a:latin typeface="標楷體" panose="03000509000000000000" pitchFamily="65" charset="-120"/>
                <a:ea typeface="標楷體" panose="03000509000000000000" pitchFamily="65" charset="-120"/>
              </a:rPr>
              <a:t>各式通訊軟體上奇怪的暗語及販售高於平常市價金額的物品都要提高警覺，</a:t>
            </a:r>
            <a:r>
              <a:rPr lang="zh-TW" altLang="en-US" sz="3600" dirty="0" smtClean="0">
                <a:latin typeface="標楷體" panose="03000509000000000000" pitchFamily="65" charset="-120"/>
                <a:ea typeface="標楷體" panose="03000509000000000000" pitchFamily="65" charset="-120"/>
              </a:rPr>
              <a:t>避免涉</a:t>
            </a:r>
            <a:r>
              <a:rPr lang="zh-TW" altLang="en-US" sz="3600" dirty="0">
                <a:latin typeface="標楷體" panose="03000509000000000000" pitchFamily="65" charset="-120"/>
                <a:ea typeface="標楷體" panose="03000509000000000000" pitchFamily="65" charset="-120"/>
              </a:rPr>
              <a:t>入網路</a:t>
            </a:r>
            <a:r>
              <a:rPr lang="zh-TW" altLang="en-US" sz="3600" dirty="0" smtClean="0">
                <a:latin typeface="標楷體" panose="03000509000000000000" pitchFamily="65" charset="-120"/>
                <a:ea typeface="標楷體" panose="03000509000000000000" pitchFamily="65" charset="-120"/>
              </a:rPr>
              <a:t>販毒。</a:t>
            </a:r>
            <a:endParaRPr lang="en-US" altLang="zh-TW" sz="3600" dirty="0" smtClean="0">
              <a:latin typeface="標楷體" panose="03000509000000000000" pitchFamily="65" charset="-120"/>
              <a:ea typeface="標楷體" panose="03000509000000000000" pitchFamily="65" charset="-120"/>
            </a:endParaRPr>
          </a:p>
          <a:p>
            <a:pPr indent="-396000">
              <a:lnSpc>
                <a:spcPct val="150000"/>
              </a:lnSpc>
            </a:pPr>
            <a:r>
              <a:rPr lang="zh-TW" altLang="zh-TW" sz="3600" dirty="0">
                <a:latin typeface="標楷體" panose="03000509000000000000" pitchFamily="65" charset="-120"/>
                <a:ea typeface="標楷體" panose="03000509000000000000" pitchFamily="65" charset="-120"/>
              </a:rPr>
              <a:t>教育部「防制學生藥物濫用資源網</a:t>
            </a:r>
            <a:r>
              <a:rPr lang="en-US" altLang="zh-TW" sz="3600" dirty="0">
                <a:latin typeface="標楷體" panose="03000509000000000000" pitchFamily="65" charset="-120"/>
                <a:ea typeface="標楷體" panose="03000509000000000000" pitchFamily="65" charset="-120"/>
              </a:rPr>
              <a:t>(</a:t>
            </a:r>
            <a:r>
              <a:rPr lang="en-US" altLang="zh-TW" sz="3600" dirty="0">
                <a:latin typeface="標楷體" panose="03000509000000000000" pitchFamily="65" charset="-120"/>
                <a:ea typeface="標楷體" panose="03000509000000000000" pitchFamily="65" charset="-120"/>
                <a:hlinkClick r:id="rId2"/>
              </a:rPr>
              <a:t>https://</a:t>
            </a:r>
            <a:r>
              <a:rPr lang="en-US" altLang="zh-TW" sz="3600" dirty="0" err="1">
                <a:latin typeface="標楷體" panose="03000509000000000000" pitchFamily="65" charset="-120"/>
                <a:ea typeface="標楷體" panose="03000509000000000000" pitchFamily="65" charset="-120"/>
                <a:hlinkClick r:id="rId2"/>
              </a:rPr>
              <a:t>enc.moe.edu.tw</a:t>
            </a:r>
            <a:r>
              <a:rPr lang="en-US" altLang="zh-TW" sz="3600" dirty="0">
                <a:latin typeface="標楷體" panose="03000509000000000000" pitchFamily="65" charset="-120"/>
                <a:ea typeface="標楷體" panose="03000509000000000000" pitchFamily="65" charset="-120"/>
                <a:hlinkClick r:id="rId2"/>
              </a:rPr>
              <a:t>/)</a:t>
            </a:r>
            <a:r>
              <a:rPr lang="zh-TW" altLang="zh-TW" sz="3600" dirty="0">
                <a:latin typeface="標楷體" panose="03000509000000000000" pitchFamily="65" charset="-120"/>
                <a:ea typeface="標楷體" panose="03000509000000000000" pitchFamily="65" charset="-120"/>
              </a:rPr>
              <a:t>」填寫學習單</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00129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stretch>
            <a:fillRect/>
          </a:stretch>
        </p:blipFill>
        <p:spPr>
          <a:xfrm>
            <a:off x="-39201" y="0"/>
            <a:ext cx="6111528" cy="6858000"/>
          </a:xfrm>
          <a:prstGeom prst="rect">
            <a:avLst/>
          </a:prstGeom>
        </p:spPr>
      </p:pic>
      <p:sp>
        <p:nvSpPr>
          <p:cNvPr id="6" name="內容版面配置區 5"/>
          <p:cNvSpPr>
            <a:spLocks noGrp="1"/>
          </p:cNvSpPr>
          <p:nvPr>
            <p:ph idx="1"/>
          </p:nvPr>
        </p:nvSpPr>
        <p:spPr/>
        <p:txBody>
          <a:bodyPr/>
          <a:lstStyle/>
          <a:p>
            <a:endParaRPr lang="zh-TW" altLang="en-US" dirty="0">
              <a:solidFill>
                <a:srgbClr val="FF0000"/>
              </a:solidFill>
            </a:endParaRPr>
          </a:p>
        </p:txBody>
      </p:sp>
      <p:pic>
        <p:nvPicPr>
          <p:cNvPr id="7" name="圖片 6"/>
          <p:cNvPicPr>
            <a:picLocks noChangeAspect="1"/>
          </p:cNvPicPr>
          <p:nvPr/>
        </p:nvPicPr>
        <p:blipFill>
          <a:blip r:embed="rId3"/>
          <a:stretch>
            <a:fillRect/>
          </a:stretch>
        </p:blipFill>
        <p:spPr>
          <a:xfrm>
            <a:off x="6072326" y="0"/>
            <a:ext cx="6119673" cy="6858000"/>
          </a:xfrm>
          <a:prstGeom prst="rect">
            <a:avLst/>
          </a:prstGeom>
        </p:spPr>
      </p:pic>
    </p:spTree>
    <p:extLst>
      <p:ext uri="{BB962C8B-B14F-4D97-AF65-F5344CB8AC3E}">
        <p14:creationId xmlns:p14="http://schemas.microsoft.com/office/powerpoint/2010/main" val="286319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61040" y="193287"/>
            <a:ext cx="8911687" cy="747490"/>
          </a:xfrm>
        </p:spPr>
        <p:txBody>
          <a:bodyPr/>
          <a:lstStyle/>
          <a:p>
            <a:r>
              <a:rPr lang="zh-TW" altLang="zh-TW" b="1" dirty="0"/>
              <a:t>五、校園及人身安全</a:t>
            </a:r>
            <a:r>
              <a:rPr lang="zh-TW" altLang="zh-TW" b="1" dirty="0" smtClean="0"/>
              <a:t>：</a:t>
            </a:r>
            <a:endParaRPr lang="zh-TW" altLang="en-US" dirty="0"/>
          </a:p>
        </p:txBody>
      </p:sp>
      <p:sp>
        <p:nvSpPr>
          <p:cNvPr id="3" name="內容版面配置區 2"/>
          <p:cNvSpPr>
            <a:spLocks noGrp="1"/>
          </p:cNvSpPr>
          <p:nvPr>
            <p:ph idx="1"/>
          </p:nvPr>
        </p:nvSpPr>
        <p:spPr>
          <a:xfrm>
            <a:off x="646544" y="1116623"/>
            <a:ext cx="11329145" cy="5407269"/>
          </a:xfrm>
        </p:spPr>
        <p:txBody>
          <a:bodyPr>
            <a:noAutofit/>
          </a:bodyPr>
          <a:lstStyle/>
          <a:p>
            <a:r>
              <a:rPr lang="zh-TW" altLang="zh-TW" sz="3200" dirty="0">
                <a:solidFill>
                  <a:schemeClr val="tx1"/>
                </a:solidFill>
                <a:latin typeface="標楷體" panose="03000509000000000000" pitchFamily="65" charset="-120"/>
                <a:ea typeface="標楷體" panose="03000509000000000000" pitchFamily="65" charset="-120"/>
              </a:rPr>
              <a:t>如在校遇陌生人或可疑人物，應立即通知師長，防止意外事件發生。</a:t>
            </a:r>
          </a:p>
          <a:p>
            <a:r>
              <a:rPr lang="zh-TW" altLang="en-US" sz="3200" dirty="0" smtClean="0">
                <a:solidFill>
                  <a:schemeClr val="tx1"/>
                </a:solidFill>
                <a:latin typeface="標楷體" panose="03000509000000000000" pitchFamily="65" charset="-120"/>
                <a:ea typeface="標楷體" panose="03000509000000000000" pitchFamily="65" charset="-120"/>
              </a:rPr>
              <a:t>暑假活動</a:t>
            </a:r>
            <a:r>
              <a:rPr lang="zh-TW" altLang="zh-TW" sz="3200" b="1" i="1" u="sng" dirty="0" smtClean="0">
                <a:solidFill>
                  <a:schemeClr val="tx1"/>
                </a:solidFill>
                <a:latin typeface="標楷體" panose="03000509000000000000" pitchFamily="65" charset="-120"/>
                <a:ea typeface="標楷體" panose="03000509000000000000" pitchFamily="65" charset="-120"/>
              </a:rPr>
              <a:t>勿</a:t>
            </a:r>
            <a:r>
              <a:rPr lang="zh-TW" altLang="zh-TW" sz="3200" b="1" i="1" u="sng" dirty="0">
                <a:solidFill>
                  <a:schemeClr val="tx1"/>
                </a:solidFill>
                <a:latin typeface="標楷體" panose="03000509000000000000" pitchFamily="65" charset="-120"/>
                <a:ea typeface="標楷體" panose="03000509000000000000" pitchFamily="65" charset="-120"/>
              </a:rPr>
              <a:t>單獨太早到校</a:t>
            </a:r>
            <a:r>
              <a:rPr lang="zh-TW" altLang="zh-TW" sz="3200" dirty="0" smtClean="0">
                <a:solidFill>
                  <a:schemeClr val="tx1"/>
                </a:solidFill>
                <a:latin typeface="標楷體" panose="03000509000000000000" pitchFamily="65" charset="-120"/>
                <a:ea typeface="標楷體" panose="03000509000000000000" pitchFamily="65" charset="-120"/>
              </a:rPr>
              <a:t>，避免</a:t>
            </a:r>
            <a:r>
              <a:rPr lang="zh-TW" altLang="zh-TW" sz="3200" dirty="0">
                <a:solidFill>
                  <a:schemeClr val="tx1"/>
                </a:solidFill>
                <a:latin typeface="標楷體" panose="03000509000000000000" pitchFamily="65" charset="-120"/>
                <a:ea typeface="標楷體" panose="03000509000000000000" pitchFamily="65" charset="-120"/>
              </a:rPr>
              <a:t>單獨留在教室</a:t>
            </a:r>
            <a:r>
              <a:rPr lang="zh-TW" altLang="zh-TW" sz="3200" dirty="0" smtClean="0">
                <a:solidFill>
                  <a:schemeClr val="tx1"/>
                </a:solidFill>
                <a:latin typeface="標楷體" panose="03000509000000000000" pitchFamily="65" charset="-120"/>
                <a:ea typeface="標楷體" panose="03000509000000000000" pitchFamily="65" charset="-120"/>
              </a:rPr>
              <a:t>；避免</a:t>
            </a:r>
            <a:r>
              <a:rPr lang="zh-TW" altLang="zh-TW" sz="3200" dirty="0">
                <a:solidFill>
                  <a:schemeClr val="tx1"/>
                </a:solidFill>
                <a:latin typeface="標楷體" panose="03000509000000000000" pitchFamily="65" charset="-120"/>
                <a:ea typeface="標楷體" panose="03000509000000000000" pitchFamily="65" charset="-120"/>
              </a:rPr>
              <a:t>單獨到校園偏僻的死角，確保自身安全</a:t>
            </a:r>
            <a:r>
              <a:rPr lang="zh-TW" altLang="zh-TW" sz="3200" dirty="0" smtClean="0">
                <a:solidFill>
                  <a:schemeClr val="tx1"/>
                </a:solidFill>
                <a:latin typeface="標楷體" panose="03000509000000000000" pitchFamily="65" charset="-120"/>
                <a:ea typeface="標楷體" panose="03000509000000000000" pitchFamily="65" charset="-120"/>
              </a:rPr>
              <a:t>。放學</a:t>
            </a:r>
            <a:r>
              <a:rPr lang="zh-TW" altLang="zh-TW" sz="3200" dirty="0">
                <a:solidFill>
                  <a:schemeClr val="tx1"/>
                </a:solidFill>
                <a:latin typeface="標楷體" panose="03000509000000000000" pitchFamily="65" charset="-120"/>
                <a:ea typeface="標楷體" panose="03000509000000000000" pitchFamily="65" charset="-120"/>
              </a:rPr>
              <a:t>不要太晚離開校園</a:t>
            </a:r>
            <a:r>
              <a:rPr lang="zh-TW" altLang="zh-TW" sz="3200" dirty="0" smtClean="0">
                <a:solidFill>
                  <a:schemeClr val="tx1"/>
                </a:solidFill>
                <a:latin typeface="標楷體" panose="03000509000000000000" pitchFamily="65" charset="-120"/>
                <a:ea typeface="標楷體" panose="03000509000000000000" pitchFamily="65" charset="-120"/>
              </a:rPr>
              <a:t>，不</a:t>
            </a:r>
            <a:r>
              <a:rPr lang="zh-TW" altLang="zh-TW" sz="3200" dirty="0">
                <a:solidFill>
                  <a:schemeClr val="tx1"/>
                </a:solidFill>
                <a:latin typeface="標楷體" panose="03000509000000000000" pitchFamily="65" charset="-120"/>
                <a:ea typeface="標楷體" panose="03000509000000000000" pitchFamily="65" charset="-120"/>
              </a:rPr>
              <a:t>單獨行經漆黑小巷或人煙罕至的地方及進出危險場所。 </a:t>
            </a:r>
          </a:p>
          <a:p>
            <a:r>
              <a:rPr lang="zh-TW" altLang="zh-TW" sz="3200" dirty="0" smtClean="0">
                <a:solidFill>
                  <a:schemeClr val="tx1"/>
                </a:solidFill>
                <a:latin typeface="標楷體" panose="03000509000000000000" pitchFamily="65" charset="-120"/>
                <a:ea typeface="標楷體" panose="03000509000000000000" pitchFamily="65" charset="-120"/>
              </a:rPr>
              <a:t>若</a:t>
            </a:r>
            <a:r>
              <a:rPr lang="zh-TW" altLang="zh-TW" sz="3200" dirty="0">
                <a:solidFill>
                  <a:schemeClr val="tx1"/>
                </a:solidFill>
                <a:latin typeface="標楷體" panose="03000509000000000000" pitchFamily="65" charset="-120"/>
                <a:ea typeface="標楷體" panose="03000509000000000000" pitchFamily="65" charset="-120"/>
              </a:rPr>
              <a:t>於校內外遭遇陌生人或發現可疑人物，應</a:t>
            </a:r>
            <a:r>
              <a:rPr lang="zh-TW" altLang="zh-TW" sz="3200" b="1" i="1" u="sng" dirty="0">
                <a:solidFill>
                  <a:schemeClr val="tx1"/>
                </a:solidFill>
                <a:latin typeface="標楷體" panose="03000509000000000000" pitchFamily="65" charset="-120"/>
                <a:ea typeface="標楷體" panose="03000509000000000000" pitchFamily="65" charset="-120"/>
              </a:rPr>
              <a:t>立即通知師長或快速跑至人潮較多地方或最近便利商店</a:t>
            </a:r>
            <a:r>
              <a:rPr lang="zh-TW" altLang="zh-TW" sz="3200" dirty="0">
                <a:solidFill>
                  <a:schemeClr val="tx1"/>
                </a:solidFill>
                <a:latin typeface="標楷體" panose="03000509000000000000" pitchFamily="65" charset="-120"/>
                <a:ea typeface="標楷體" panose="03000509000000000000" pitchFamily="65" charset="-120"/>
              </a:rPr>
              <a:t>，大聲喊叫，吸引其他人的注意，尋求協助</a:t>
            </a:r>
            <a:r>
              <a:rPr lang="zh-TW" altLang="zh-TW" sz="3200" dirty="0" smtClean="0">
                <a:solidFill>
                  <a:schemeClr val="tx1"/>
                </a:solidFill>
                <a:latin typeface="標楷體" panose="03000509000000000000" pitchFamily="65" charset="-120"/>
                <a:ea typeface="標楷體" panose="03000509000000000000" pitchFamily="65" charset="-120"/>
              </a:rPr>
              <a:t>。經</a:t>
            </a:r>
            <a:r>
              <a:rPr lang="zh-TW" altLang="zh-TW" sz="3200" dirty="0">
                <a:solidFill>
                  <a:schemeClr val="tx1"/>
                </a:solidFill>
                <a:latin typeface="標楷體" panose="03000509000000000000" pitchFamily="65" charset="-120"/>
                <a:ea typeface="標楷體" panose="03000509000000000000" pitchFamily="65" charset="-120"/>
              </a:rPr>
              <a:t>偏僻昏暗巷道時，應小心不明人士跟蹤尾隨，並</a:t>
            </a:r>
            <a:r>
              <a:rPr lang="zh-TW" altLang="zh-TW" sz="3200" b="1" i="1" u="sng" dirty="0">
                <a:solidFill>
                  <a:schemeClr val="tx1"/>
                </a:solidFill>
                <a:latin typeface="標楷體" panose="03000509000000000000" pitchFamily="65" charset="-120"/>
                <a:ea typeface="標楷體" panose="03000509000000000000" pitchFamily="65" charset="-120"/>
              </a:rPr>
              <a:t>隨身攜帶個人自保物品</a:t>
            </a:r>
            <a:r>
              <a:rPr lang="zh-TW" altLang="zh-TW" sz="3200" b="1" i="1" u="sng" dirty="0" smtClean="0">
                <a:solidFill>
                  <a:schemeClr val="tx1"/>
                </a:solidFill>
                <a:latin typeface="標楷體" panose="03000509000000000000" pitchFamily="65" charset="-120"/>
                <a:ea typeface="標楷體" panose="03000509000000000000" pitchFamily="65" charset="-120"/>
              </a:rPr>
              <a:t>如哨子</a:t>
            </a:r>
            <a:r>
              <a:rPr lang="zh-TW" altLang="zh-TW" sz="3200" dirty="0">
                <a:solidFill>
                  <a:schemeClr val="tx1"/>
                </a:solidFill>
                <a:latin typeface="標楷體" panose="03000509000000000000" pitchFamily="65" charset="-120"/>
                <a:ea typeface="標楷體" panose="03000509000000000000" pitchFamily="65" charset="-120"/>
              </a:rPr>
              <a:t>等，以備不時之需</a:t>
            </a:r>
            <a:r>
              <a:rPr lang="zh-TW" altLang="zh-TW" sz="3200" dirty="0" smtClean="0">
                <a:solidFill>
                  <a:schemeClr val="tx1"/>
                </a:solidFill>
                <a:latin typeface="標楷體" panose="03000509000000000000" pitchFamily="65" charset="-120"/>
                <a:ea typeface="標楷體" panose="03000509000000000000" pitchFamily="65" charset="-120"/>
              </a:rPr>
              <a:t>。</a:t>
            </a:r>
            <a:endParaRPr lang="zh-TW" altLang="zh-TW" sz="32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2943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624110"/>
            <a:ext cx="8911687" cy="776987"/>
          </a:xfrm>
        </p:spPr>
        <p:txBody>
          <a:bodyPr/>
          <a:lstStyle/>
          <a:p>
            <a:r>
              <a:rPr lang="zh-TW" altLang="en-US" b="1" dirty="0" smtClean="0"/>
              <a:t>六</a:t>
            </a:r>
            <a:r>
              <a:rPr lang="zh-TW" altLang="zh-TW" b="1" dirty="0" smtClean="0"/>
              <a:t>、</a:t>
            </a:r>
            <a:r>
              <a:rPr lang="zh-TW" altLang="zh-TW" b="1" dirty="0">
                <a:hlinkClick r:id="rId2" action="ppaction://hlinkfile"/>
              </a:rPr>
              <a:t>居住安全</a:t>
            </a:r>
            <a:r>
              <a:rPr lang="zh-TW" altLang="zh-TW" b="1" dirty="0" smtClean="0"/>
              <a:t>：</a:t>
            </a:r>
            <a:endParaRPr lang="zh-TW" altLang="en-US" dirty="0"/>
          </a:p>
        </p:txBody>
      </p:sp>
      <p:sp>
        <p:nvSpPr>
          <p:cNvPr id="3" name="內容版面配置區 2"/>
          <p:cNvSpPr>
            <a:spLocks noGrp="1"/>
          </p:cNvSpPr>
          <p:nvPr>
            <p:ph idx="1"/>
          </p:nvPr>
        </p:nvSpPr>
        <p:spPr>
          <a:xfrm>
            <a:off x="1534702" y="1500326"/>
            <a:ext cx="9969910" cy="5357673"/>
          </a:xfrm>
        </p:spPr>
        <p:txBody>
          <a:bodyPr>
            <a:normAutofit/>
          </a:bodyPr>
          <a:lstStyle/>
          <a:p>
            <a:r>
              <a:rPr lang="zh-TW" altLang="en-US" sz="4000" dirty="0">
                <a:latin typeface="標楷體" panose="03000509000000000000" pitchFamily="65" charset="-120"/>
                <a:ea typeface="標楷體" panose="03000509000000000000" pitchFamily="65" charset="-120"/>
              </a:rPr>
              <a:t>居家</a:t>
            </a:r>
            <a:r>
              <a:rPr lang="zh-TW" altLang="en-US" sz="4000" dirty="0" smtClean="0">
                <a:latin typeface="標楷體" panose="03000509000000000000" pitchFamily="65" charset="-120"/>
                <a:ea typeface="標楷體" panose="03000509000000000000" pitchFamily="65" charset="-120"/>
              </a:rPr>
              <a:t>防火</a:t>
            </a:r>
            <a:r>
              <a:rPr lang="zh-TW" altLang="en-US" sz="4000" dirty="0">
                <a:solidFill>
                  <a:schemeClr val="tx1"/>
                </a:solidFill>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如</a:t>
            </a:r>
            <a:r>
              <a:rPr lang="zh-TW" altLang="en-US" sz="4000" dirty="0">
                <a:latin typeface="標楷體" panose="03000509000000000000" pitchFamily="65" charset="-120"/>
                <a:ea typeface="標楷體" panose="03000509000000000000" pitchFamily="65" charset="-120"/>
              </a:rPr>
              <a:t>遇火災發生時，應保持冷靜，立即通知周圍人員，並且撥打</a:t>
            </a:r>
            <a:r>
              <a:rPr lang="en-US" altLang="zh-TW" sz="4000" dirty="0">
                <a:latin typeface="標楷體" panose="03000509000000000000" pitchFamily="65" charset="-120"/>
                <a:ea typeface="標楷體" panose="03000509000000000000" pitchFamily="65" charset="-120"/>
              </a:rPr>
              <a:t>119</a:t>
            </a:r>
            <a:r>
              <a:rPr lang="zh-TW" altLang="en-US" sz="4000" dirty="0" smtClean="0">
                <a:latin typeface="標楷體" panose="03000509000000000000" pitchFamily="65" charset="-120"/>
                <a:ea typeface="標楷體" panose="03000509000000000000" pitchFamily="65" charset="-120"/>
              </a:rPr>
              <a:t>報案</a:t>
            </a:r>
            <a:endParaRPr lang="en-US" altLang="zh-TW" sz="4000" dirty="0" smtClean="0">
              <a:latin typeface="標楷體" panose="03000509000000000000" pitchFamily="65" charset="-120"/>
              <a:ea typeface="標楷體" panose="03000509000000000000" pitchFamily="65" charset="-120"/>
            </a:endParaRPr>
          </a:p>
          <a:p>
            <a:r>
              <a:rPr lang="zh-TW" altLang="en-US" sz="4000" dirty="0">
                <a:latin typeface="標楷體" panose="03000509000000000000" pitchFamily="65" charset="-120"/>
                <a:ea typeface="標楷體" panose="03000509000000000000" pitchFamily="65" charset="-120"/>
              </a:rPr>
              <a:t>防範一氧化碳</a:t>
            </a:r>
            <a:r>
              <a:rPr lang="zh-TW" altLang="en-US" sz="4000" dirty="0" smtClean="0">
                <a:latin typeface="標楷體" panose="03000509000000000000" pitchFamily="65" charset="-120"/>
                <a:ea typeface="標楷體" panose="03000509000000000000" pitchFamily="65" charset="-120"/>
              </a:rPr>
              <a:t>中毒</a:t>
            </a:r>
            <a:endParaRPr lang="en-US" altLang="zh-TW" sz="4000" dirty="0" smtClean="0">
              <a:latin typeface="標楷體" panose="03000509000000000000" pitchFamily="65" charset="-120"/>
              <a:ea typeface="標楷體" panose="03000509000000000000" pitchFamily="65" charset="-120"/>
            </a:endParaRPr>
          </a:p>
          <a:p>
            <a:r>
              <a:rPr lang="zh-TW" altLang="en-US" sz="4000" dirty="0">
                <a:latin typeface="標楷體" panose="03000509000000000000" pitchFamily="65" charset="-120"/>
                <a:ea typeface="標楷體" panose="03000509000000000000" pitchFamily="65" charset="-120"/>
              </a:rPr>
              <a:t>用電安全</a:t>
            </a:r>
            <a:endParaRPr lang="en-US" altLang="zh-TW" sz="4000" dirty="0">
              <a:latin typeface="標楷體" panose="03000509000000000000" pitchFamily="65" charset="-120"/>
              <a:ea typeface="標楷體" panose="03000509000000000000" pitchFamily="65" charset="-120"/>
            </a:endParaRPr>
          </a:p>
          <a:p>
            <a:r>
              <a:rPr lang="zh-TW" altLang="en-US" sz="4000" dirty="0" smtClean="0">
                <a:latin typeface="標楷體" panose="03000509000000000000" pitchFamily="65" charset="-120"/>
                <a:ea typeface="標楷體" panose="03000509000000000000" pitchFamily="65" charset="-120"/>
              </a:rPr>
              <a:t>火災</a:t>
            </a:r>
            <a:r>
              <a:rPr lang="zh-TW" altLang="en-US" sz="4000" dirty="0">
                <a:latin typeface="標楷體" panose="03000509000000000000" pitchFamily="65" charset="-120"/>
                <a:ea typeface="標楷體" panose="03000509000000000000" pitchFamily="65" charset="-120"/>
              </a:rPr>
              <a:t>求生</a:t>
            </a:r>
            <a:r>
              <a:rPr lang="zh-TW" altLang="en-US" sz="4000" dirty="0" smtClean="0">
                <a:latin typeface="標楷體" panose="03000509000000000000" pitchFamily="65" charset="-120"/>
                <a:ea typeface="標楷體" panose="03000509000000000000" pitchFamily="65" charset="-120"/>
              </a:rPr>
              <a:t>避難</a:t>
            </a:r>
            <a:endParaRPr lang="en-US" altLang="zh-TW" sz="4000" dirty="0" smtClean="0">
              <a:latin typeface="標楷體" panose="03000509000000000000" pitchFamily="65" charset="-120"/>
              <a:ea typeface="標楷體" panose="03000509000000000000" pitchFamily="65" charset="-120"/>
            </a:endParaRPr>
          </a:p>
          <a:p>
            <a:r>
              <a:rPr lang="zh-TW" altLang="en-US" sz="4000" dirty="0" smtClean="0">
                <a:latin typeface="標楷體" panose="03000509000000000000" pitchFamily="65" charset="-120"/>
                <a:ea typeface="標楷體" panose="03000509000000000000" pitchFamily="65" charset="-120"/>
              </a:rPr>
              <a:t>地震</a:t>
            </a:r>
            <a:r>
              <a:rPr lang="zh-TW" altLang="en-US" sz="4000" dirty="0">
                <a:latin typeface="標楷體" panose="03000509000000000000" pitchFamily="65" charset="-120"/>
                <a:ea typeface="標楷體" panose="03000509000000000000" pitchFamily="65" charset="-120"/>
              </a:rPr>
              <a:t>保命</a:t>
            </a:r>
            <a:r>
              <a:rPr lang="zh-TW" altLang="en-US" sz="4000" dirty="0" smtClean="0">
                <a:latin typeface="標楷體" panose="03000509000000000000" pitchFamily="65" charset="-120"/>
                <a:ea typeface="標楷體" panose="03000509000000000000" pitchFamily="65" charset="-120"/>
              </a:rPr>
              <a:t>指南</a:t>
            </a:r>
            <a:endParaRPr lang="en-US" altLang="zh-TW" sz="4000" dirty="0" smtClean="0">
              <a:latin typeface="標楷體" panose="03000509000000000000" pitchFamily="65" charset="-120"/>
              <a:ea typeface="標楷體" panose="03000509000000000000" pitchFamily="65" charset="-120"/>
            </a:endParaRPr>
          </a:p>
          <a:p>
            <a:r>
              <a:rPr lang="zh-TW" altLang="en-US" sz="4000" dirty="0" smtClean="0">
                <a:latin typeface="標楷體" panose="03000509000000000000" pitchFamily="65" charset="-120"/>
                <a:ea typeface="標楷體" panose="03000509000000000000" pitchFamily="65" charset="-120"/>
              </a:rPr>
              <a:t>颱風</a:t>
            </a:r>
            <a:r>
              <a:rPr lang="zh-TW" altLang="en-US" sz="4000" dirty="0">
                <a:latin typeface="標楷體" panose="03000509000000000000" pitchFamily="65" charset="-120"/>
                <a:ea typeface="標楷體" panose="03000509000000000000" pitchFamily="65" charset="-120"/>
              </a:rPr>
              <a:t>準備</a:t>
            </a:r>
            <a:r>
              <a:rPr lang="zh-TW" altLang="en-US" sz="4000" dirty="0" smtClean="0">
                <a:latin typeface="標楷體" panose="03000509000000000000" pitchFamily="65" charset="-120"/>
                <a:ea typeface="標楷體" panose="03000509000000000000" pitchFamily="65" charset="-120"/>
              </a:rPr>
              <a:t>工作</a:t>
            </a:r>
            <a:endParaRPr lang="en-US" altLang="zh-TW" sz="4000" dirty="0" smtClean="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520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624110"/>
            <a:ext cx="8911687" cy="716418"/>
          </a:xfrm>
        </p:spPr>
        <p:txBody>
          <a:bodyPr>
            <a:noAutofit/>
          </a:bodyPr>
          <a:lstStyle/>
          <a:p>
            <a:r>
              <a:rPr lang="zh-TW" altLang="en-US" sz="4800" dirty="0" smtClean="0">
                <a:latin typeface="標楷體" panose="03000509000000000000" pitchFamily="65" charset="-120"/>
                <a:ea typeface="標楷體" panose="03000509000000000000" pitchFamily="65" charset="-120"/>
              </a:rPr>
              <a:t>七、宣導</a:t>
            </a:r>
            <a:r>
              <a:rPr lang="zh-TW" altLang="en-US" sz="4800" dirty="0">
                <a:latin typeface="標楷體" panose="03000509000000000000" pitchFamily="65" charset="-120"/>
                <a:ea typeface="標楷體" panose="03000509000000000000" pitchFamily="65" charset="-120"/>
              </a:rPr>
              <a:t>資訊素養與</a:t>
            </a:r>
            <a:r>
              <a:rPr lang="zh-TW" altLang="en-US" sz="4800" dirty="0">
                <a:latin typeface="標楷體" panose="03000509000000000000" pitchFamily="65" charset="-120"/>
                <a:ea typeface="標楷體" panose="03000509000000000000" pitchFamily="65" charset="-120"/>
                <a:hlinkClick r:id="rId2" action="ppaction://hlinkfile"/>
              </a:rPr>
              <a:t>倫理教育</a:t>
            </a:r>
            <a:endParaRPr lang="zh-TW" altLang="en-US"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80007" y="2027068"/>
            <a:ext cx="10887091" cy="3777622"/>
          </a:xfrm>
        </p:spPr>
        <p:txBody>
          <a:bodyPr>
            <a:noAutofit/>
          </a:bodyPr>
          <a:lstStyle/>
          <a:p>
            <a:r>
              <a:rPr lang="zh-TW" altLang="en-US" sz="5400" dirty="0" smtClean="0">
                <a:latin typeface="標楷體" panose="03000509000000000000" pitchFamily="65" charset="-120"/>
                <a:ea typeface="標楷體" panose="03000509000000000000" pitchFamily="65" charset="-120"/>
              </a:rPr>
              <a:t>注意安全</a:t>
            </a:r>
            <a:r>
              <a:rPr lang="zh-TW" altLang="en-US" sz="5400" dirty="0">
                <a:latin typeface="標楷體" panose="03000509000000000000" pitchFamily="65" charset="-120"/>
                <a:ea typeface="標楷體" panose="03000509000000000000" pitchFamily="65" charset="-120"/>
              </a:rPr>
              <a:t>上網、網路使用行為及時間管理</a:t>
            </a:r>
            <a:r>
              <a:rPr lang="zh-TW" altLang="en-US" sz="5400" dirty="0" smtClean="0">
                <a:latin typeface="標楷體" panose="03000509000000000000" pitchFamily="65" charset="-120"/>
                <a:ea typeface="標楷體" panose="03000509000000000000" pitchFamily="65" charset="-120"/>
              </a:rPr>
              <a:t>等，</a:t>
            </a:r>
            <a:r>
              <a:rPr lang="zh-TW" altLang="en-US" sz="5400" dirty="0">
                <a:latin typeface="標楷體" panose="03000509000000000000" pitchFamily="65" charset="-120"/>
                <a:ea typeface="標楷體" panose="03000509000000000000" pitchFamily="65" charset="-120"/>
              </a:rPr>
              <a:t>避免過度依賴</a:t>
            </a:r>
            <a:r>
              <a:rPr lang="en-US" altLang="zh-TW" sz="5400" dirty="0">
                <a:latin typeface="標楷體" panose="03000509000000000000" pitchFamily="65" charset="-120"/>
                <a:ea typeface="標楷體" panose="03000509000000000000" pitchFamily="65" charset="-120"/>
              </a:rPr>
              <a:t>3C</a:t>
            </a:r>
            <a:r>
              <a:rPr lang="zh-TW" altLang="en-US" sz="5400" dirty="0">
                <a:latin typeface="標楷體" panose="03000509000000000000" pitchFamily="65" charset="-120"/>
                <a:ea typeface="標楷體" panose="03000509000000000000" pitchFamily="65" charset="-120"/>
              </a:rPr>
              <a:t>產品</a:t>
            </a:r>
            <a:r>
              <a:rPr lang="zh-TW" altLang="en-US" sz="5400" dirty="0" smtClean="0">
                <a:latin typeface="標楷體" panose="03000509000000000000" pitchFamily="65" charset="-120"/>
                <a:ea typeface="標楷體" panose="03000509000000000000" pitchFamily="65" charset="-120"/>
              </a:rPr>
              <a:t>，培養正確</a:t>
            </a:r>
            <a:r>
              <a:rPr lang="zh-TW" altLang="en-US" sz="5400" dirty="0">
                <a:latin typeface="標楷體" panose="03000509000000000000" pitchFamily="65" charset="-120"/>
                <a:ea typeface="標楷體" panose="03000509000000000000" pitchFamily="65" charset="-120"/>
              </a:rPr>
              <a:t>使用網路的態度、技能和習慣，養成健康上網好習慣。 </a:t>
            </a:r>
          </a:p>
        </p:txBody>
      </p:sp>
    </p:spTree>
    <p:extLst>
      <p:ext uri="{BB962C8B-B14F-4D97-AF65-F5344CB8AC3E}">
        <p14:creationId xmlns:p14="http://schemas.microsoft.com/office/powerpoint/2010/main" val="1115813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1148" y="171347"/>
            <a:ext cx="9773466" cy="840706"/>
          </a:xfrm>
        </p:spPr>
        <p:txBody>
          <a:bodyPr>
            <a:noAutofit/>
          </a:bodyPr>
          <a:lstStyle/>
          <a:p>
            <a:r>
              <a:rPr lang="zh-TW" altLang="en-US" sz="4400" dirty="0" smtClean="0">
                <a:latin typeface="標楷體" panose="03000509000000000000" pitchFamily="65" charset="-120"/>
                <a:ea typeface="標楷體" panose="03000509000000000000" pitchFamily="65" charset="-120"/>
              </a:rPr>
              <a:t>八、兒童</a:t>
            </a:r>
            <a:r>
              <a:rPr lang="zh-TW" altLang="en-US" sz="4400" dirty="0">
                <a:latin typeface="標楷體" panose="03000509000000000000" pitchFamily="65" charset="-120"/>
                <a:ea typeface="標楷體" panose="03000509000000000000" pitchFamily="65" charset="-120"/>
              </a:rPr>
              <a:t>及少年性剝削防制教育宣導</a:t>
            </a:r>
          </a:p>
        </p:txBody>
      </p:sp>
      <p:sp>
        <p:nvSpPr>
          <p:cNvPr id="3" name="內容版面配置區 2"/>
          <p:cNvSpPr>
            <a:spLocks noGrp="1"/>
          </p:cNvSpPr>
          <p:nvPr>
            <p:ph idx="1"/>
          </p:nvPr>
        </p:nvSpPr>
        <p:spPr>
          <a:xfrm>
            <a:off x="559292" y="1012053"/>
            <a:ext cx="7679186" cy="3777622"/>
          </a:xfrm>
        </p:spPr>
        <p:txBody>
          <a:bodyPr>
            <a:noAutofit/>
          </a:bodyPr>
          <a:lstStyle/>
          <a:p>
            <a:r>
              <a:rPr lang="zh-TW" altLang="en-US" sz="3000" dirty="0">
                <a:latin typeface="標楷體" panose="03000509000000000000" pitchFamily="65" charset="-120"/>
                <a:ea typeface="標楷體" panose="03000509000000000000" pitchFamily="65" charset="-120"/>
              </a:rPr>
              <a:t>連續三年之內兒童及青少年遭遇性剝削的受害人每年皆破</a:t>
            </a:r>
            <a:r>
              <a:rPr lang="zh-TW" altLang="en-US" sz="3000" b="1" u="sng" dirty="0">
                <a:latin typeface="標楷體" panose="03000509000000000000" pitchFamily="65" charset="-120"/>
                <a:ea typeface="標楷體" panose="03000509000000000000" pitchFamily="65" charset="-120"/>
              </a:rPr>
              <a:t>千人</a:t>
            </a:r>
            <a:r>
              <a:rPr lang="zh-TW" altLang="en-US" sz="3000" dirty="0">
                <a:latin typeface="標楷體" panose="03000509000000000000" pitchFamily="65" charset="-120"/>
                <a:ea typeface="標楷體" panose="03000509000000000000" pitchFamily="65" charset="-120"/>
              </a:rPr>
              <a:t>，其中</a:t>
            </a:r>
            <a:r>
              <a:rPr lang="zh-TW" altLang="en-US" sz="3000" dirty="0" smtClean="0">
                <a:latin typeface="標楷體" panose="03000509000000000000" pitchFamily="65" charset="-120"/>
                <a:ea typeface="標楷體" panose="03000509000000000000" pitchFamily="65" charset="-120"/>
              </a:rPr>
              <a:t>超過一半</a:t>
            </a:r>
            <a:r>
              <a:rPr lang="zh-TW" altLang="en-US" sz="3000" dirty="0">
                <a:latin typeface="標楷體" panose="03000509000000000000" pitchFamily="65" charset="-120"/>
                <a:ea typeface="標楷體" panose="03000509000000000000" pitchFamily="65" charset="-120"/>
              </a:rPr>
              <a:t>是在</a:t>
            </a:r>
            <a:r>
              <a:rPr lang="zh-TW" altLang="en-US" sz="3000" b="1" u="sng" dirty="0">
                <a:latin typeface="標楷體" panose="03000509000000000000" pitchFamily="65" charset="-120"/>
                <a:ea typeface="標楷體" panose="03000509000000000000" pitchFamily="65" charset="-120"/>
              </a:rPr>
              <a:t>網路</a:t>
            </a:r>
            <a:r>
              <a:rPr lang="zh-TW" altLang="en-US" sz="3000" dirty="0">
                <a:latin typeface="標楷體" panose="03000509000000000000" pitchFamily="65" charset="-120"/>
                <a:ea typeface="標楷體" panose="03000509000000000000" pitchFamily="65" charset="-120"/>
              </a:rPr>
              <a:t>上</a:t>
            </a:r>
            <a:r>
              <a:rPr lang="zh-TW" altLang="en-US" sz="3000" b="1" u="sng" dirty="0">
                <a:latin typeface="標楷體" panose="03000509000000000000" pitchFamily="65" charset="-120"/>
                <a:ea typeface="標楷體" panose="03000509000000000000" pitchFamily="65" charset="-120"/>
              </a:rPr>
              <a:t>被誘騙或要脅</a:t>
            </a:r>
            <a:r>
              <a:rPr lang="zh-TW" altLang="en-US" sz="3000" dirty="0">
                <a:latin typeface="標楷體" panose="03000509000000000000" pitchFamily="65" charset="-120"/>
                <a:ea typeface="標楷體" panose="03000509000000000000" pitchFamily="65" charset="-120"/>
              </a:rPr>
              <a:t>的狀況下，</a:t>
            </a:r>
            <a:r>
              <a:rPr lang="zh-TW" altLang="en-US" sz="3000" b="1" u="sng" dirty="0">
                <a:latin typeface="標楷體" panose="03000509000000000000" pitchFamily="65" charset="-120"/>
                <a:ea typeface="標楷體" panose="03000509000000000000" pitchFamily="65" charset="-120"/>
              </a:rPr>
              <a:t>自拍照片</a:t>
            </a:r>
            <a:r>
              <a:rPr lang="zh-TW" altLang="en-US" sz="3000" dirty="0">
                <a:latin typeface="標楷體" panose="03000509000000000000" pitchFamily="65" charset="-120"/>
                <a:ea typeface="標楷體" panose="03000509000000000000" pitchFamily="65" charset="-120"/>
              </a:rPr>
              <a:t>後傳給加害人，且連</a:t>
            </a:r>
            <a:r>
              <a:rPr lang="zh-TW" altLang="en-US" sz="3000" b="1" u="sng" dirty="0">
                <a:latin typeface="標楷體" panose="03000509000000000000" pitchFamily="65" charset="-120"/>
                <a:ea typeface="標楷體" panose="03000509000000000000" pitchFamily="65" charset="-120"/>
              </a:rPr>
              <a:t>小學生</a:t>
            </a:r>
            <a:r>
              <a:rPr lang="zh-TW" altLang="en-US" sz="3000" dirty="0" smtClean="0">
                <a:latin typeface="標楷體" panose="03000509000000000000" pitchFamily="65" charset="-120"/>
                <a:ea typeface="標楷體" panose="03000509000000000000" pitchFamily="65" charset="-120"/>
              </a:rPr>
              <a:t>也是受害者。黃牛</a:t>
            </a:r>
            <a:r>
              <a:rPr lang="zh-TW" altLang="en-US" sz="3000" dirty="0">
                <a:latin typeface="標楷體" panose="03000509000000000000" pitchFamily="65" charset="-120"/>
                <a:ea typeface="標楷體" panose="03000509000000000000" pitchFamily="65" charset="-120"/>
              </a:rPr>
              <a:t>票衍伸的「性剝削」事件中，也可能在不肖人士的</a:t>
            </a:r>
            <a:r>
              <a:rPr lang="zh-TW" altLang="en-US" sz="3000" dirty="0" smtClean="0">
                <a:latin typeface="標楷體" panose="03000509000000000000" pitchFamily="65" charset="-120"/>
                <a:ea typeface="標楷體" panose="03000509000000000000" pitchFamily="65" charset="-120"/>
              </a:rPr>
              <a:t>威脅利誘之下</a:t>
            </a:r>
            <a:r>
              <a:rPr lang="zh-TW" altLang="en-US" sz="3000" dirty="0">
                <a:latin typeface="標楷體" panose="03000509000000000000" pitchFamily="65" charset="-120"/>
                <a:ea typeface="標楷體" panose="03000509000000000000" pitchFamily="65" charset="-120"/>
              </a:rPr>
              <a:t>，讓兒童及青少年落入「性剝削」事件的深淵之中</a:t>
            </a:r>
            <a:r>
              <a:rPr lang="zh-TW" altLang="en-US" sz="3000" dirty="0" smtClean="0">
                <a:latin typeface="標楷體" panose="03000509000000000000" pitchFamily="65" charset="-120"/>
                <a:ea typeface="標楷體" panose="03000509000000000000" pitchFamily="65" charset="-120"/>
              </a:rPr>
              <a:t>。</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如</a:t>
            </a:r>
            <a:r>
              <a:rPr lang="zh-TW" altLang="en-US" sz="3000" dirty="0">
                <a:latin typeface="標楷體" panose="03000509000000000000" pitchFamily="65" charset="-120"/>
                <a:ea typeface="標楷體" panose="03000509000000000000" pitchFamily="65" charset="-120"/>
              </a:rPr>
              <a:t>遇兒少性剝削事件之求助資源</a:t>
            </a:r>
            <a:r>
              <a:rPr lang="zh-TW" altLang="en-US" sz="3000" dirty="0" smtClean="0">
                <a:latin typeface="標楷體" panose="03000509000000000000" pitchFamily="65" charset="-120"/>
                <a:ea typeface="標楷體" panose="03000509000000000000" pitchFamily="65" charset="-120"/>
              </a:rPr>
              <a:t>，可撥</a:t>
            </a:r>
            <a:r>
              <a:rPr lang="zh-TW" altLang="en-US" sz="3000" dirty="0">
                <a:latin typeface="標楷體" panose="03000509000000000000" pitchFamily="65" charset="-120"/>
                <a:ea typeface="標楷體" panose="03000509000000000000" pitchFamily="65" charset="-120"/>
              </a:rPr>
              <a:t>打</a:t>
            </a:r>
            <a:r>
              <a:rPr lang="en-US" altLang="zh-TW" sz="3000" b="1" u="sng" dirty="0">
                <a:latin typeface="標楷體" panose="03000509000000000000" pitchFamily="65" charset="-120"/>
                <a:ea typeface="標楷體" panose="03000509000000000000" pitchFamily="65" charset="-120"/>
              </a:rPr>
              <a:t>110/113</a:t>
            </a:r>
            <a:r>
              <a:rPr lang="zh-TW" altLang="en-US" sz="3000" dirty="0">
                <a:latin typeface="標楷體" panose="03000509000000000000" pitchFamily="65" charset="-120"/>
                <a:ea typeface="標楷體" panose="03000509000000000000" pitchFamily="65" charset="-120"/>
              </a:rPr>
              <a:t>、</a:t>
            </a:r>
            <a:r>
              <a:rPr lang="zh-TW" altLang="en-US" sz="3000" b="1" u="sng" dirty="0">
                <a:latin typeface="標楷體" panose="03000509000000000000" pitchFamily="65" charset="-120"/>
                <a:ea typeface="標楷體" panose="03000509000000000000" pitchFamily="65" charset="-120"/>
              </a:rPr>
              <a:t>台灣展翅協會</a:t>
            </a:r>
            <a:r>
              <a:rPr lang="en-US" altLang="zh-TW" sz="3000" b="1" u="sng" dirty="0">
                <a:latin typeface="標楷體" panose="03000509000000000000" pitchFamily="65" charset="-120"/>
                <a:ea typeface="標楷體" panose="03000509000000000000" pitchFamily="65" charset="-120"/>
              </a:rPr>
              <a:t>web885</a:t>
            </a:r>
            <a:r>
              <a:rPr lang="zh-TW" altLang="en-US" sz="3000" dirty="0">
                <a:latin typeface="標楷體" panose="03000509000000000000" pitchFamily="65" charset="-120"/>
                <a:ea typeface="標楷體" panose="03000509000000000000" pitchFamily="65" charset="-120"/>
              </a:rPr>
              <a:t>網路諮詢熱線、</a:t>
            </a:r>
            <a:r>
              <a:rPr lang="en-US" altLang="zh-TW" sz="3000" b="1" u="sng" dirty="0" err="1">
                <a:latin typeface="標楷體" panose="03000509000000000000" pitchFamily="65" charset="-120"/>
                <a:ea typeface="標楷體" panose="03000509000000000000" pitchFamily="65" charset="-120"/>
              </a:rPr>
              <a:t>iWin</a:t>
            </a:r>
            <a:r>
              <a:rPr lang="zh-TW" altLang="en-US" sz="3000" b="1" u="sng" dirty="0">
                <a:latin typeface="標楷體" panose="03000509000000000000" pitchFamily="65" charset="-120"/>
                <a:ea typeface="標楷體" panose="03000509000000000000" pitchFamily="65" charset="-120"/>
              </a:rPr>
              <a:t>網路內容防護機構</a:t>
            </a:r>
            <a:r>
              <a:rPr lang="zh-TW" altLang="en-US" sz="3000" dirty="0">
                <a:latin typeface="標楷體" panose="03000509000000000000" pitchFamily="65" charset="-120"/>
                <a:ea typeface="標楷體" panose="03000509000000000000" pitchFamily="65" charset="-120"/>
              </a:rPr>
              <a:t>，及學校學務</a:t>
            </a:r>
            <a:r>
              <a:rPr lang="en-US" altLang="zh-TW" sz="3000" dirty="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輔導組。  </a:t>
            </a: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stretch>
            <a:fillRect/>
          </a:stretch>
        </p:blipFill>
        <p:spPr>
          <a:xfrm>
            <a:off x="8238478" y="1012053"/>
            <a:ext cx="3953522" cy="5841145"/>
          </a:xfrm>
          <a:prstGeom prst="rect">
            <a:avLst/>
          </a:prstGeom>
        </p:spPr>
      </p:pic>
    </p:spTree>
    <p:extLst>
      <p:ext uri="{BB962C8B-B14F-4D97-AF65-F5344CB8AC3E}">
        <p14:creationId xmlns:p14="http://schemas.microsoft.com/office/powerpoint/2010/main" val="4264916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2191" y="116964"/>
            <a:ext cx="4560125" cy="673748"/>
          </a:xfrm>
        </p:spPr>
        <p:txBody>
          <a:bodyPr/>
          <a:lstStyle/>
          <a:p>
            <a:r>
              <a:rPr lang="zh-TW" altLang="en-US" dirty="0" smtClean="0">
                <a:solidFill>
                  <a:schemeClr val="tx1"/>
                </a:solidFill>
                <a:latin typeface="標楷體" panose="03000509000000000000" pitchFamily="65" charset="-120"/>
                <a:ea typeface="標楷體" panose="03000509000000000000" pitchFamily="65" charset="-120"/>
              </a:rPr>
              <a:t>九</a:t>
            </a:r>
            <a:r>
              <a:rPr lang="zh-TW" altLang="zh-TW" dirty="0" smtClean="0">
                <a:solidFill>
                  <a:schemeClr val="tx1"/>
                </a:solidFill>
                <a:latin typeface="標楷體" panose="03000509000000000000" pitchFamily="65" charset="-120"/>
                <a:ea typeface="標楷體" panose="03000509000000000000" pitchFamily="65" charset="-120"/>
              </a:rPr>
              <a:t>、其他</a:t>
            </a:r>
            <a:r>
              <a:rPr lang="zh-TW" altLang="en-US" dirty="0" smtClean="0">
                <a:solidFill>
                  <a:schemeClr val="tx1"/>
                </a:solidFill>
                <a:latin typeface="標楷體" panose="03000509000000000000" pitchFamily="65" charset="-120"/>
                <a:ea typeface="標楷體" panose="03000509000000000000" pitchFamily="65" charset="-120"/>
              </a:rPr>
              <a:t>宣導</a:t>
            </a:r>
            <a:r>
              <a:rPr lang="zh-TW" altLang="zh-TW" dirty="0" smtClean="0">
                <a:solidFill>
                  <a:schemeClr val="tx1"/>
                </a:solidFill>
                <a:latin typeface="標楷體" panose="03000509000000000000" pitchFamily="65" charset="-120"/>
                <a:ea typeface="標楷體" panose="03000509000000000000" pitchFamily="65" charset="-120"/>
              </a:rPr>
              <a:t>：</a:t>
            </a:r>
            <a:endParaRPr lang="zh-TW" altLang="en-US" dirty="0"/>
          </a:p>
        </p:txBody>
      </p:sp>
      <p:sp>
        <p:nvSpPr>
          <p:cNvPr id="3" name="內容版面配置區 2"/>
          <p:cNvSpPr>
            <a:spLocks noGrp="1"/>
          </p:cNvSpPr>
          <p:nvPr>
            <p:ph idx="1"/>
          </p:nvPr>
        </p:nvSpPr>
        <p:spPr>
          <a:xfrm>
            <a:off x="1080655" y="683491"/>
            <a:ext cx="4921661" cy="6174509"/>
          </a:xfrm>
        </p:spPr>
        <p:txBody>
          <a:bodyPr>
            <a:noAutofit/>
          </a:bodyPr>
          <a:lstStyle/>
          <a:p>
            <a:pPr>
              <a:lnSpc>
                <a:spcPct val="125000"/>
              </a:lnSpc>
            </a:pPr>
            <a:r>
              <a:rPr lang="en-US" altLang="zh-TW" sz="3000" dirty="0">
                <a:solidFill>
                  <a:schemeClr val="tx1"/>
                </a:solidFill>
                <a:latin typeface="標楷體" panose="03000509000000000000" pitchFamily="65" charset="-120"/>
                <a:ea typeface="標楷體" panose="03000509000000000000" pitchFamily="65" charset="-120"/>
              </a:rPr>
              <a:t>(</a:t>
            </a:r>
            <a:r>
              <a:rPr lang="zh-TW" altLang="zh-TW" sz="3000" dirty="0">
                <a:solidFill>
                  <a:schemeClr val="tx1"/>
                </a:solidFill>
                <a:latin typeface="標楷體" panose="03000509000000000000" pitchFamily="65" charset="-120"/>
                <a:ea typeface="標楷體" panose="03000509000000000000" pitchFamily="65" charset="-120"/>
              </a:rPr>
              <a:t>一</a:t>
            </a:r>
            <a:r>
              <a:rPr lang="en-US" altLang="zh-TW" sz="3000" dirty="0" smtClean="0">
                <a:solidFill>
                  <a:schemeClr val="tx1"/>
                </a:solidFill>
                <a:latin typeface="標楷體" panose="03000509000000000000" pitchFamily="65" charset="-120"/>
                <a:ea typeface="標楷體" panose="03000509000000000000" pitchFamily="65" charset="-120"/>
              </a:rPr>
              <a:t>)</a:t>
            </a:r>
            <a:r>
              <a:rPr lang="zh-TW" altLang="zh-TW" sz="3000" b="1" u="sng" dirty="0">
                <a:solidFill>
                  <a:schemeClr val="tx1"/>
                </a:solidFill>
                <a:latin typeface="標楷體" panose="03000509000000000000" pitchFamily="65" charset="-120"/>
                <a:ea typeface="標楷體" panose="03000509000000000000" pitchFamily="65" charset="-120"/>
              </a:rPr>
              <a:t>網路沉迷防制</a:t>
            </a:r>
            <a:r>
              <a:rPr lang="zh-TW" altLang="zh-TW" sz="3000" dirty="0">
                <a:solidFill>
                  <a:schemeClr val="tx1"/>
                </a:solidFill>
                <a:latin typeface="標楷體" panose="03000509000000000000" pitchFamily="65" charset="-120"/>
                <a:ea typeface="標楷體" panose="03000509000000000000" pitchFamily="65" charset="-120"/>
              </a:rPr>
              <a:t>：避免過度沉迷於玩手機遊戲引發的身心病症，特別是對肩頸、手腕與眼睛傷害</a:t>
            </a:r>
            <a:r>
              <a:rPr lang="zh-TW" altLang="en-US" sz="3000" dirty="0">
                <a:solidFill>
                  <a:schemeClr val="tx1"/>
                </a:solidFill>
                <a:latin typeface="標楷體" panose="03000509000000000000" pitchFamily="65" charset="-120"/>
                <a:ea typeface="標楷體" panose="03000509000000000000" pitchFamily="65" charset="-120"/>
              </a:rPr>
              <a:t>。</a:t>
            </a:r>
            <a:r>
              <a:rPr lang="zh-TW" altLang="zh-TW" sz="3000" dirty="0">
                <a:solidFill>
                  <a:schemeClr val="tx1"/>
                </a:solidFill>
                <a:latin typeface="標楷體" panose="03000509000000000000" pitchFamily="65" charset="-120"/>
                <a:ea typeface="標楷體" panose="03000509000000000000" pitchFamily="65" charset="-120"/>
              </a:rPr>
              <a:t>培養正確的網路使用態度與習慣</a:t>
            </a:r>
            <a:r>
              <a:rPr lang="zh-TW" altLang="zh-TW" sz="3000" dirty="0" smtClean="0">
                <a:solidFill>
                  <a:schemeClr val="tx1"/>
                </a:solidFill>
                <a:latin typeface="標楷體" panose="03000509000000000000" pitchFamily="65" charset="-120"/>
                <a:ea typeface="標楷體" panose="03000509000000000000" pitchFamily="65" charset="-120"/>
              </a:rPr>
              <a:t>。</a:t>
            </a:r>
            <a:endParaRPr lang="en-US" altLang="zh-TW" sz="3000" dirty="0" smtClean="0">
              <a:solidFill>
                <a:schemeClr val="tx1"/>
              </a:solidFill>
              <a:latin typeface="標楷體" panose="03000509000000000000" pitchFamily="65" charset="-120"/>
              <a:ea typeface="標楷體" panose="03000509000000000000" pitchFamily="65" charset="-120"/>
            </a:endParaRPr>
          </a:p>
          <a:p>
            <a:r>
              <a:rPr lang="en-US" altLang="zh-TW" sz="3000" dirty="0" smtClean="0">
                <a:solidFill>
                  <a:schemeClr val="tx1"/>
                </a:solidFill>
                <a:latin typeface="標楷體" panose="03000509000000000000" pitchFamily="65" charset="-120"/>
                <a:ea typeface="標楷體" panose="03000509000000000000" pitchFamily="65" charset="-120"/>
              </a:rPr>
              <a:t>(</a:t>
            </a:r>
            <a:r>
              <a:rPr lang="zh-TW" altLang="en-US" sz="3000" dirty="0">
                <a:solidFill>
                  <a:schemeClr val="tx1"/>
                </a:solidFill>
                <a:latin typeface="標楷體" panose="03000509000000000000" pitchFamily="65" charset="-120"/>
                <a:ea typeface="標楷體" panose="03000509000000000000" pitchFamily="65" charset="-120"/>
              </a:rPr>
              <a:t>二</a:t>
            </a:r>
            <a:r>
              <a:rPr lang="en-US" altLang="zh-TW" sz="3000" dirty="0" smtClean="0">
                <a:solidFill>
                  <a:schemeClr val="tx1"/>
                </a:solidFill>
                <a:latin typeface="標楷體" panose="03000509000000000000" pitchFamily="65" charset="-120"/>
                <a:ea typeface="標楷體" panose="03000509000000000000" pitchFamily="65" charset="-120"/>
              </a:rPr>
              <a:t>)</a:t>
            </a:r>
            <a:r>
              <a:rPr lang="zh-TW" altLang="en-US" sz="3000" b="1" u="sng" dirty="0">
                <a:solidFill>
                  <a:schemeClr val="tx1"/>
                </a:solidFill>
                <a:latin typeface="標楷體" panose="03000509000000000000" pitchFamily="65" charset="-120"/>
                <a:ea typeface="標楷體" panose="03000509000000000000" pitchFamily="65" charset="-120"/>
              </a:rPr>
              <a:t>不做違法的事情</a:t>
            </a:r>
            <a:r>
              <a:rPr lang="zh-TW" altLang="en-US" sz="3000" dirty="0" smtClean="0">
                <a:solidFill>
                  <a:schemeClr val="tx1"/>
                </a:solidFill>
                <a:latin typeface="標楷體" panose="03000509000000000000" pitchFamily="65" charset="-120"/>
                <a:ea typeface="標楷體" panose="03000509000000000000" pitchFamily="65" charset="-120"/>
              </a:rPr>
              <a:t>：如</a:t>
            </a:r>
            <a:r>
              <a:rPr lang="en-US" altLang="zh-TW" sz="3000" dirty="0" smtClean="0">
                <a:solidFill>
                  <a:schemeClr val="tx1"/>
                </a:solidFill>
                <a:latin typeface="標楷體" panose="03000509000000000000" pitchFamily="65" charset="-120"/>
                <a:ea typeface="標楷體" panose="03000509000000000000" pitchFamily="65" charset="-120"/>
              </a:rPr>
              <a:t>:</a:t>
            </a:r>
            <a:r>
              <a:rPr lang="zh-TW" altLang="en-US" sz="3000" dirty="0">
                <a:solidFill>
                  <a:schemeClr val="tx1"/>
                </a:solidFill>
                <a:latin typeface="標楷體" panose="03000509000000000000" pitchFamily="65" charset="-120"/>
                <a:ea typeface="標楷體" panose="03000509000000000000" pitchFamily="65" charset="-120"/>
              </a:rPr>
              <a:t>偷竊</a:t>
            </a:r>
            <a:r>
              <a:rPr lang="zh-TW" altLang="en-US" sz="3000" dirty="0" smtClean="0">
                <a:solidFill>
                  <a:schemeClr val="tx1"/>
                </a:solidFill>
                <a:latin typeface="標楷體" panose="03000509000000000000" pitchFamily="65" charset="-120"/>
                <a:ea typeface="標楷體" panose="03000509000000000000" pitchFamily="65" charset="-120"/>
              </a:rPr>
              <a:t>、</a:t>
            </a:r>
            <a:r>
              <a:rPr lang="zh-TW" altLang="zh-TW" sz="3000" dirty="0">
                <a:solidFill>
                  <a:schemeClr val="tx1"/>
                </a:solidFill>
                <a:latin typeface="標楷體" panose="03000509000000000000" pitchFamily="65" charset="-120"/>
                <a:ea typeface="標楷體" panose="03000509000000000000" pitchFamily="65" charset="-120"/>
              </a:rPr>
              <a:t>電腦網路違法</a:t>
            </a:r>
            <a:r>
              <a:rPr lang="zh-TW" altLang="zh-TW" sz="3000" dirty="0" smtClean="0">
                <a:solidFill>
                  <a:schemeClr val="tx1"/>
                </a:solidFill>
                <a:latin typeface="標楷體" panose="03000509000000000000" pitchFamily="65" charset="-120"/>
                <a:ea typeface="標楷體" panose="03000509000000000000" pitchFamily="65" charset="-120"/>
              </a:rPr>
              <a:t>事件</a:t>
            </a:r>
            <a:r>
              <a:rPr lang="zh-TW" altLang="en-US" sz="3000" dirty="0" smtClean="0">
                <a:solidFill>
                  <a:schemeClr val="tx1"/>
                </a:solidFill>
                <a:latin typeface="標楷體" panose="03000509000000000000" pitchFamily="65" charset="-120"/>
                <a:ea typeface="標楷體" panose="03000509000000000000" pitchFamily="65" charset="-120"/>
              </a:rPr>
              <a:t>、</a:t>
            </a:r>
            <a:r>
              <a:rPr lang="zh-TW" altLang="zh-TW" sz="3000" dirty="0" smtClean="0">
                <a:solidFill>
                  <a:schemeClr val="tx1"/>
                </a:solidFill>
                <a:latin typeface="標楷體" panose="03000509000000000000" pitchFamily="65" charset="-120"/>
                <a:ea typeface="標楷體" panose="03000509000000000000" pitchFamily="65" charset="-120"/>
              </a:rPr>
              <a:t>非法</a:t>
            </a:r>
            <a:r>
              <a:rPr lang="zh-TW" altLang="zh-TW" sz="3000" dirty="0">
                <a:solidFill>
                  <a:schemeClr val="tx1"/>
                </a:solidFill>
                <a:latin typeface="標楷體" panose="03000509000000000000" pitchFamily="65" charset="-120"/>
                <a:ea typeface="標楷體" panose="03000509000000000000" pitchFamily="65" charset="-120"/>
              </a:rPr>
              <a:t>散布</a:t>
            </a:r>
            <a:r>
              <a:rPr lang="zh-TW" altLang="zh-TW" sz="3000" dirty="0" smtClean="0">
                <a:solidFill>
                  <a:schemeClr val="tx1"/>
                </a:solidFill>
                <a:latin typeface="標楷體" panose="03000509000000000000" pitchFamily="65" charset="-120"/>
                <a:ea typeface="標楷體" panose="03000509000000000000" pitchFamily="65" charset="-120"/>
              </a:rPr>
              <a:t>謠言、</a:t>
            </a:r>
            <a:r>
              <a:rPr lang="zh-TW" altLang="zh-TW" sz="3000" dirty="0">
                <a:solidFill>
                  <a:schemeClr val="tx1"/>
                </a:solidFill>
                <a:latin typeface="標楷體" panose="03000509000000000000" pitchFamily="65" charset="-120"/>
                <a:ea typeface="標楷體" panose="03000509000000000000" pitchFamily="65" charset="-120"/>
              </a:rPr>
              <a:t>違法上傳不當</a:t>
            </a:r>
            <a:r>
              <a:rPr lang="zh-TW" altLang="zh-TW" sz="3000" dirty="0" smtClean="0">
                <a:solidFill>
                  <a:schemeClr val="tx1"/>
                </a:solidFill>
                <a:latin typeface="標楷體" panose="03000509000000000000" pitchFamily="65" charset="-120"/>
                <a:ea typeface="標楷體" panose="03000509000000000000" pitchFamily="65" charset="-120"/>
              </a:rPr>
              <a:t>影片</a:t>
            </a:r>
            <a:r>
              <a:rPr lang="zh-TW" altLang="en-US" sz="3000" dirty="0" smtClean="0">
                <a:solidFill>
                  <a:schemeClr val="tx1"/>
                </a:solidFill>
                <a:latin typeface="標楷體" panose="03000509000000000000" pitchFamily="65" charset="-120"/>
                <a:ea typeface="標楷體" panose="03000509000000000000" pitchFamily="65" charset="-120"/>
              </a:rPr>
              <a:t>、</a:t>
            </a:r>
            <a:r>
              <a:rPr lang="zh-TW" altLang="zh-TW" sz="3000" dirty="0" smtClean="0">
                <a:solidFill>
                  <a:schemeClr val="tx1"/>
                </a:solidFill>
                <a:latin typeface="標楷體" panose="03000509000000000000" pitchFamily="65" charset="-120"/>
                <a:ea typeface="標楷體" panose="03000509000000000000" pitchFamily="65" charset="-120"/>
              </a:rPr>
              <a:t>入侵</a:t>
            </a:r>
            <a:r>
              <a:rPr lang="zh-TW" altLang="zh-TW" sz="3000" dirty="0">
                <a:solidFill>
                  <a:schemeClr val="tx1"/>
                </a:solidFill>
                <a:latin typeface="標楷體" panose="03000509000000000000" pitchFamily="65" charset="-120"/>
                <a:ea typeface="標楷體" panose="03000509000000000000" pitchFamily="65" charset="-120"/>
              </a:rPr>
              <a:t>他人網站竊取或篡改資料等</a:t>
            </a:r>
            <a:r>
              <a:rPr lang="zh-TW" altLang="en-US" sz="3000" dirty="0" smtClean="0">
                <a:solidFill>
                  <a:schemeClr val="tx1"/>
                </a:solidFill>
                <a:latin typeface="標楷體" panose="03000509000000000000" pitchFamily="65" charset="-120"/>
                <a:ea typeface="標楷體" panose="03000509000000000000" pitchFamily="65" charset="-120"/>
              </a:rPr>
              <a:t>。</a:t>
            </a:r>
            <a:endParaRPr lang="zh-TW" altLang="zh-TW" sz="3000" dirty="0">
              <a:solidFill>
                <a:schemeClr val="tx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stretch>
            <a:fillRect/>
          </a:stretch>
        </p:blipFill>
        <p:spPr>
          <a:xfrm>
            <a:off x="6241142" y="0"/>
            <a:ext cx="5950858" cy="6858001"/>
          </a:xfrm>
          <a:prstGeom prst="rect">
            <a:avLst/>
          </a:prstGeom>
        </p:spPr>
      </p:pic>
    </p:spTree>
    <p:extLst>
      <p:ext uri="{BB962C8B-B14F-4D97-AF65-F5344CB8AC3E}">
        <p14:creationId xmlns:p14="http://schemas.microsoft.com/office/powerpoint/2010/main" val="406546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7689" y="0"/>
            <a:ext cx="8911687" cy="674255"/>
          </a:xfrm>
        </p:spPr>
        <p:txBody>
          <a:bodyPr/>
          <a:lstStyle/>
          <a:p>
            <a:pPr algn="ctr"/>
            <a:r>
              <a:rPr lang="zh-TW" altLang="en-US" dirty="0" smtClean="0">
                <a:solidFill>
                  <a:schemeClr val="tx1"/>
                </a:solidFill>
                <a:latin typeface="標楷體" panose="03000509000000000000" pitchFamily="65" charset="-120"/>
                <a:ea typeface="標楷體" panose="03000509000000000000" pitchFamily="65" charset="-120"/>
              </a:rPr>
              <a:t>九</a:t>
            </a:r>
            <a:r>
              <a:rPr lang="zh-TW" altLang="zh-TW" dirty="0" smtClean="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其他</a:t>
            </a:r>
            <a:r>
              <a:rPr lang="zh-TW" altLang="en-US" dirty="0">
                <a:solidFill>
                  <a:schemeClr val="tx1"/>
                </a:solidFill>
                <a:latin typeface="標楷體" panose="03000509000000000000" pitchFamily="65" charset="-120"/>
                <a:ea typeface="標楷體" panose="03000509000000000000" pitchFamily="65" charset="-120"/>
              </a:rPr>
              <a:t>宣導</a:t>
            </a:r>
            <a:r>
              <a:rPr lang="zh-TW" altLang="zh-TW" dirty="0">
                <a:solidFill>
                  <a:schemeClr val="tx1"/>
                </a:solidFill>
                <a:latin typeface="標楷體" panose="03000509000000000000" pitchFamily="65" charset="-120"/>
                <a:ea typeface="標楷體" panose="03000509000000000000" pitchFamily="65" charset="-120"/>
              </a:rPr>
              <a:t>：</a:t>
            </a:r>
            <a:endParaRPr lang="zh-TW" altLang="en-US" dirty="0"/>
          </a:p>
        </p:txBody>
      </p:sp>
      <p:sp>
        <p:nvSpPr>
          <p:cNvPr id="3" name="內容版面配置區 2"/>
          <p:cNvSpPr>
            <a:spLocks noGrp="1"/>
          </p:cNvSpPr>
          <p:nvPr>
            <p:ph idx="1"/>
          </p:nvPr>
        </p:nvSpPr>
        <p:spPr>
          <a:xfrm>
            <a:off x="1293091" y="766618"/>
            <a:ext cx="10594110" cy="1819564"/>
          </a:xfrm>
        </p:spPr>
        <p:txBody>
          <a:bodyPr>
            <a:normAutofit fontScale="92500" lnSpcReduction="20000"/>
          </a:bodyPr>
          <a:lstStyle/>
          <a:p>
            <a:pPr>
              <a:lnSpc>
                <a:spcPct val="125000"/>
              </a:lnSpc>
            </a:pPr>
            <a:r>
              <a:rPr lang="en-US" altLang="zh-TW" sz="3000" dirty="0">
                <a:solidFill>
                  <a:schemeClr val="tx1"/>
                </a:solidFill>
                <a:latin typeface="標楷體" panose="03000509000000000000" pitchFamily="65" charset="-120"/>
                <a:ea typeface="標楷體" panose="03000509000000000000" pitchFamily="65" charset="-120"/>
              </a:rPr>
              <a:t>(</a:t>
            </a:r>
            <a:r>
              <a:rPr lang="zh-TW" altLang="zh-TW" sz="3000" dirty="0">
                <a:solidFill>
                  <a:schemeClr val="tx1"/>
                </a:solidFill>
                <a:latin typeface="標楷體" panose="03000509000000000000" pitchFamily="65" charset="-120"/>
                <a:ea typeface="標楷體" panose="03000509000000000000" pitchFamily="65" charset="-120"/>
              </a:rPr>
              <a:t>二</a:t>
            </a:r>
            <a:r>
              <a:rPr lang="en-US" altLang="zh-TW" sz="3000" dirty="0" smtClean="0">
                <a:solidFill>
                  <a:schemeClr val="tx1"/>
                </a:solidFill>
                <a:latin typeface="標楷體" panose="03000509000000000000" pitchFamily="65" charset="-120"/>
                <a:ea typeface="標楷體" panose="03000509000000000000" pitchFamily="65" charset="-120"/>
              </a:rPr>
              <a:t>)</a:t>
            </a:r>
            <a:r>
              <a:rPr lang="zh-TW" altLang="en-US" sz="3000" b="1" u="sng" dirty="0" smtClean="0">
                <a:solidFill>
                  <a:schemeClr val="tx1"/>
                </a:solidFill>
                <a:latin typeface="標楷體" panose="03000509000000000000" pitchFamily="65" charset="-120"/>
                <a:ea typeface="標楷體" panose="03000509000000000000" pitchFamily="65" charset="-120"/>
              </a:rPr>
              <a:t>登革熱</a:t>
            </a:r>
            <a:r>
              <a:rPr lang="en-US" altLang="zh-TW" sz="3000" b="1" u="sng" dirty="0">
                <a:solidFill>
                  <a:schemeClr val="tx1"/>
                </a:solidFill>
                <a:latin typeface="標楷體" panose="03000509000000000000" pitchFamily="65" charset="-120"/>
                <a:ea typeface="標楷體" panose="03000509000000000000" pitchFamily="65" charset="-120"/>
              </a:rPr>
              <a:t>/</a:t>
            </a:r>
            <a:r>
              <a:rPr lang="zh-TW" altLang="en-US" sz="3000" b="1" u="sng" dirty="0">
                <a:solidFill>
                  <a:schemeClr val="tx1"/>
                </a:solidFill>
                <a:latin typeface="標楷體" panose="03000509000000000000" pitchFamily="65" charset="-120"/>
                <a:ea typeface="標楷體" panose="03000509000000000000" pitchFamily="65" charset="-120"/>
              </a:rPr>
              <a:t>屈公病</a:t>
            </a:r>
            <a:r>
              <a:rPr lang="en-US" altLang="zh-TW" sz="3000" b="1" u="sng" dirty="0">
                <a:solidFill>
                  <a:schemeClr val="tx1"/>
                </a:solidFill>
                <a:latin typeface="標楷體" panose="03000509000000000000" pitchFamily="65" charset="-120"/>
                <a:ea typeface="標楷體" panose="03000509000000000000" pitchFamily="65" charset="-120"/>
              </a:rPr>
              <a:t>/</a:t>
            </a:r>
            <a:r>
              <a:rPr lang="zh-TW" altLang="en-US" sz="3000" b="1" u="sng" dirty="0">
                <a:solidFill>
                  <a:schemeClr val="tx1"/>
                </a:solidFill>
                <a:latin typeface="標楷體" panose="03000509000000000000" pitchFamily="65" charset="-120"/>
                <a:ea typeface="標楷體" panose="03000509000000000000" pitchFamily="65" charset="-120"/>
              </a:rPr>
              <a:t>茲卡病毒</a:t>
            </a:r>
            <a:r>
              <a:rPr lang="zh-TW" altLang="en-US" sz="3000" dirty="0">
                <a:solidFill>
                  <a:schemeClr val="tx1"/>
                </a:solidFill>
                <a:latin typeface="標楷體" panose="03000509000000000000" pitchFamily="65" charset="-120"/>
                <a:ea typeface="標楷體" panose="03000509000000000000" pitchFamily="65" charset="-120"/>
              </a:rPr>
              <a:t>感染症最新疫情與衛教</a:t>
            </a:r>
            <a:endParaRPr lang="en-US" altLang="zh-TW" sz="3000" dirty="0">
              <a:solidFill>
                <a:schemeClr val="tx1"/>
              </a:solidFill>
              <a:latin typeface="標楷體" panose="03000509000000000000" pitchFamily="65" charset="-120"/>
              <a:ea typeface="標楷體" panose="03000509000000000000" pitchFamily="65" charset="-120"/>
            </a:endParaRPr>
          </a:p>
          <a:p>
            <a:pPr marL="0" indent="0">
              <a:buNone/>
            </a:pPr>
            <a:r>
              <a:rPr lang="en-US" altLang="zh-TW" sz="3000" dirty="0" smtClean="0">
                <a:solidFill>
                  <a:schemeClr val="tx1"/>
                </a:solidFill>
                <a:latin typeface="標楷體" panose="03000509000000000000" pitchFamily="65" charset="-120"/>
                <a:ea typeface="標楷體" panose="03000509000000000000" pitchFamily="65" charset="-120"/>
              </a:rPr>
              <a:t>1</a:t>
            </a:r>
            <a:r>
              <a:rPr lang="en-US" altLang="zh-TW" sz="3000" dirty="0">
                <a:solidFill>
                  <a:schemeClr val="tx1"/>
                </a:solidFill>
                <a:latin typeface="標楷體" panose="03000509000000000000" pitchFamily="65" charset="-120"/>
                <a:ea typeface="標楷體" panose="03000509000000000000" pitchFamily="65" charset="-120"/>
              </a:rPr>
              <a:t>.</a:t>
            </a:r>
            <a:r>
              <a:rPr lang="zh-TW" altLang="en-US" sz="3000" dirty="0">
                <a:solidFill>
                  <a:schemeClr val="tx1"/>
                </a:solidFill>
                <a:latin typeface="標楷體" panose="03000509000000000000" pitchFamily="65" charset="-120"/>
                <a:ea typeface="標楷體" panose="03000509000000000000" pitchFamily="65" charset="-120"/>
              </a:rPr>
              <a:t>務必落實 </a:t>
            </a:r>
            <a:r>
              <a:rPr lang="zh-TW" altLang="en-US" sz="3000" b="1" dirty="0">
                <a:solidFill>
                  <a:schemeClr val="tx1"/>
                </a:solidFill>
                <a:latin typeface="標楷體" panose="03000509000000000000" pitchFamily="65" charset="-120"/>
                <a:ea typeface="標楷體" panose="03000509000000000000" pitchFamily="65" charset="-120"/>
              </a:rPr>
              <a:t>「巡」、「倒」、「清」、「刷」</a:t>
            </a:r>
            <a:r>
              <a:rPr lang="zh-TW" altLang="en-US" sz="3000" dirty="0">
                <a:solidFill>
                  <a:schemeClr val="tx1"/>
                </a:solidFill>
                <a:latin typeface="標楷體" panose="03000509000000000000" pitchFamily="65" charset="-120"/>
                <a:ea typeface="標楷體" panose="03000509000000000000" pitchFamily="65" charset="-120"/>
              </a:rPr>
              <a:t>清除孳生源</a:t>
            </a:r>
            <a:endParaRPr lang="en-US" altLang="zh-TW" sz="3000" dirty="0">
              <a:solidFill>
                <a:schemeClr val="tx1"/>
              </a:solidFill>
              <a:latin typeface="標楷體" panose="03000509000000000000" pitchFamily="65" charset="-120"/>
              <a:ea typeface="標楷體" panose="03000509000000000000" pitchFamily="65" charset="-120"/>
            </a:endParaRPr>
          </a:p>
          <a:p>
            <a:pPr marL="0" indent="0">
              <a:buNone/>
            </a:pPr>
            <a:r>
              <a:rPr lang="en-US" altLang="zh-TW" sz="3000" dirty="0" smtClean="0">
                <a:solidFill>
                  <a:schemeClr val="tx1"/>
                </a:solidFill>
                <a:latin typeface="標楷體" panose="03000509000000000000" pitchFamily="65" charset="-120"/>
                <a:ea typeface="標楷體" panose="03000509000000000000" pitchFamily="65" charset="-120"/>
              </a:rPr>
              <a:t>2</a:t>
            </a:r>
            <a:r>
              <a:rPr lang="en-US" altLang="zh-TW" sz="3000" dirty="0">
                <a:solidFill>
                  <a:schemeClr val="tx1"/>
                </a:solidFill>
                <a:latin typeface="標楷體" panose="03000509000000000000" pitchFamily="65" charset="-120"/>
                <a:ea typeface="標楷體" panose="03000509000000000000" pitchFamily="65" charset="-120"/>
              </a:rPr>
              <a:t>.</a:t>
            </a:r>
            <a:r>
              <a:rPr lang="zh-TW" altLang="en-US" sz="3000" dirty="0">
                <a:solidFill>
                  <a:schemeClr val="tx1"/>
                </a:solidFill>
                <a:latin typeface="標楷體" panose="03000509000000000000" pitchFamily="65" charset="-120"/>
                <a:ea typeface="標楷體" panose="03000509000000000000" pitchFamily="65" charset="-120"/>
              </a:rPr>
              <a:t>如赴流行地區活動，務必做好防蚊措施穿著淺色長袖衣褲、</a:t>
            </a:r>
            <a:r>
              <a:rPr lang="zh-TW" altLang="en-US" sz="3000" dirty="0" smtClean="0">
                <a:solidFill>
                  <a:schemeClr val="tx1"/>
                </a:solidFill>
                <a:latin typeface="標楷體" panose="03000509000000000000" pitchFamily="65" charset="-120"/>
                <a:ea typeface="標楷體" panose="03000509000000000000" pitchFamily="65" charset="-120"/>
              </a:rPr>
              <a:t>身體裸露</a:t>
            </a:r>
            <a:r>
              <a:rPr lang="zh-TW" altLang="en-US" sz="3000" dirty="0">
                <a:solidFill>
                  <a:schemeClr val="tx1"/>
                </a:solidFill>
                <a:latin typeface="標楷體" panose="03000509000000000000" pitchFamily="65" charset="-120"/>
                <a:ea typeface="標楷體" panose="03000509000000000000" pitchFamily="65" charset="-120"/>
              </a:rPr>
              <a:t>部位塗抹政府主管機關核可之防蚊藥劑</a:t>
            </a:r>
            <a:endParaRPr lang="en-US" altLang="zh-TW" sz="3000" dirty="0">
              <a:solidFill>
                <a:schemeClr val="tx1"/>
              </a:solidFill>
              <a:latin typeface="標楷體" panose="03000509000000000000" pitchFamily="65" charset="-120"/>
              <a:ea typeface="標楷體" panose="03000509000000000000" pitchFamily="65" charset="-120"/>
            </a:endParaRPr>
          </a:p>
          <a:p>
            <a:endParaRPr lang="zh-TW" altLang="en-US" sz="3000" dirty="0"/>
          </a:p>
        </p:txBody>
      </p:sp>
      <p:pic>
        <p:nvPicPr>
          <p:cNvPr id="1026" name="Picture 2" descr="登革熱傳染與症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689" y="2586182"/>
            <a:ext cx="10067636" cy="419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9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89820" y="167046"/>
            <a:ext cx="5572021" cy="604326"/>
          </a:xfrm>
        </p:spPr>
        <p:txBody>
          <a:bodyPr>
            <a:noAutofit/>
          </a:bodyPr>
          <a:lstStyle/>
          <a:p>
            <a:r>
              <a:rPr lang="zh-TW" altLang="en-US" sz="5400" b="1" dirty="0">
                <a:latin typeface="標楷體" panose="03000509000000000000" pitchFamily="65" charset="-120"/>
                <a:ea typeface="標楷體" panose="03000509000000000000" pitchFamily="65" charset="-120"/>
              </a:rPr>
              <a:t>一、詐騙防制</a:t>
            </a:r>
          </a:p>
        </p:txBody>
      </p:sp>
      <p:sp>
        <p:nvSpPr>
          <p:cNvPr id="3" name="內容版面配置區 2"/>
          <p:cNvSpPr>
            <a:spLocks noGrp="1"/>
          </p:cNvSpPr>
          <p:nvPr>
            <p:ph idx="1"/>
          </p:nvPr>
        </p:nvSpPr>
        <p:spPr>
          <a:xfrm>
            <a:off x="2325950" y="1096346"/>
            <a:ext cx="9188388" cy="5532583"/>
          </a:xfrm>
        </p:spPr>
        <p:txBody>
          <a:bodyPr>
            <a:noAutofit/>
          </a:bodyPr>
          <a:lstStyle/>
          <a:p>
            <a:pPr marL="0" indent="0">
              <a:buNone/>
            </a:pPr>
            <a:r>
              <a:rPr lang="zh-TW" altLang="en-US" sz="2800" dirty="0" smtClean="0">
                <a:latin typeface="標楷體" panose="03000509000000000000" pitchFamily="65" charset="-120"/>
                <a:ea typeface="標楷體" panose="03000509000000000000" pitchFamily="65" charset="-120"/>
              </a:rPr>
              <a:t>謹記</a:t>
            </a:r>
            <a:r>
              <a:rPr lang="zh-TW" altLang="en-US" sz="2800"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防詐騙三不三要</a:t>
            </a:r>
            <a:r>
              <a:rPr lang="zh-TW" altLang="en-US" sz="2800" dirty="0">
                <a:latin typeface="標楷體" panose="03000509000000000000" pitchFamily="65" charset="-120"/>
                <a:ea typeface="標楷體" panose="03000509000000000000" pitchFamily="65" charset="-120"/>
              </a:rPr>
              <a:t>」原則： </a:t>
            </a:r>
          </a:p>
          <a:p>
            <a:pPr marL="0" indent="0">
              <a:buNone/>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三不</a:t>
            </a:r>
            <a:r>
              <a:rPr lang="zh-TW" altLang="en-US" sz="2800" dirty="0">
                <a:latin typeface="標楷體" panose="03000509000000000000" pitchFamily="65" charset="-120"/>
                <a:ea typeface="標楷體" panose="03000509000000000000" pitchFamily="65" charset="-120"/>
              </a:rPr>
              <a:t>： </a:t>
            </a:r>
          </a:p>
          <a:p>
            <a:r>
              <a:rPr lang="en-US" altLang="zh-TW" sz="2800"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不聽</a:t>
            </a:r>
            <a:r>
              <a:rPr lang="zh-TW" altLang="en-US" sz="2800" dirty="0">
                <a:latin typeface="標楷體" panose="03000509000000000000" pitchFamily="65" charset="-120"/>
                <a:ea typeface="標楷體" panose="03000509000000000000" pitchFamily="65" charset="-120"/>
              </a:rPr>
              <a:t>：來源不明資訊。 </a:t>
            </a:r>
          </a:p>
          <a:p>
            <a:r>
              <a:rPr lang="en-US" altLang="zh-TW" sz="2800"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不加</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陌生群</a:t>
            </a:r>
            <a:r>
              <a:rPr lang="zh-TW" altLang="en-US" sz="2800" dirty="0">
                <a:latin typeface="標楷體" panose="03000509000000000000" pitchFamily="65" charset="-120"/>
                <a:ea typeface="標楷體" panose="03000509000000000000" pitchFamily="65" charset="-120"/>
              </a:rPr>
              <a:t>組。 </a:t>
            </a:r>
          </a:p>
          <a:p>
            <a:r>
              <a:rPr lang="en-US" altLang="zh-TW" sz="2800"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不用</a:t>
            </a:r>
            <a:r>
              <a:rPr lang="zh-TW" altLang="en-US" sz="2800" dirty="0">
                <a:latin typeface="標楷體" panose="03000509000000000000" pitchFamily="65" charset="-120"/>
                <a:ea typeface="標楷體" panose="03000509000000000000" pitchFamily="65" charset="-120"/>
              </a:rPr>
              <a:t>：保證獲利</a:t>
            </a:r>
            <a:r>
              <a:rPr lang="en-US" altLang="zh-TW" sz="2800" dirty="0">
                <a:latin typeface="標楷體" panose="03000509000000000000" pitchFamily="65" charset="-120"/>
                <a:ea typeface="標楷體" panose="03000509000000000000" pitchFamily="65" charset="-120"/>
              </a:rPr>
              <a:t>APP</a:t>
            </a:r>
            <a:r>
              <a:rPr lang="zh-TW" altLang="en-US" sz="2800" dirty="0">
                <a:latin typeface="標楷體" panose="03000509000000000000" pitchFamily="65" charset="-120"/>
                <a:ea typeface="標楷體" panose="03000509000000000000" pitchFamily="65" charset="-120"/>
              </a:rPr>
              <a:t>、投資平台。 </a:t>
            </a:r>
          </a:p>
          <a:p>
            <a:pPr marL="0" indent="0">
              <a:buNone/>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三要</a:t>
            </a:r>
            <a:r>
              <a:rPr lang="zh-TW" altLang="en-US" sz="2800" dirty="0">
                <a:latin typeface="標楷體" panose="03000509000000000000" pitchFamily="65" charset="-120"/>
                <a:ea typeface="標楷體" panose="03000509000000000000" pitchFamily="65" charset="-120"/>
              </a:rPr>
              <a:t>： </a:t>
            </a:r>
          </a:p>
          <a:p>
            <a:r>
              <a:rPr lang="en-US" altLang="zh-TW" sz="2800"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要警覺</a:t>
            </a:r>
            <a:r>
              <a:rPr lang="zh-TW" altLang="en-US"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要查證</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en-US" altLang="zh-TW" sz="2800" dirty="0" smtClean="0">
                <a:latin typeface="標楷體" panose="03000509000000000000" pitchFamily="65" charset="-120"/>
                <a:ea typeface="標楷體" panose="03000509000000000000" pitchFamily="65" charset="-120"/>
              </a:rPr>
              <a:t>3</a:t>
            </a:r>
            <a:r>
              <a:rPr lang="en-US" altLang="zh-TW" sz="2800"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要報警</a:t>
            </a:r>
            <a:r>
              <a:rPr lang="zh-TW" altLang="en-US" sz="2800" dirty="0">
                <a:latin typeface="標楷體" panose="03000509000000000000" pitchFamily="65" charset="-120"/>
                <a:ea typeface="標楷體" panose="03000509000000000000" pitchFamily="65" charset="-120"/>
              </a:rPr>
              <a:t>：向治安單位或檢調單位檢舉（或撥</a:t>
            </a:r>
            <a:r>
              <a:rPr lang="en-US" altLang="zh-TW" sz="2800" b="1" dirty="0">
                <a:latin typeface="標楷體" panose="03000509000000000000" pitchFamily="65" charset="-120"/>
                <a:ea typeface="標楷體" panose="03000509000000000000" pitchFamily="65" charset="-120"/>
              </a:rPr>
              <a:t>165</a:t>
            </a:r>
            <a:r>
              <a:rPr lang="zh-TW" altLang="en-US" sz="2800" b="1" dirty="0">
                <a:latin typeface="標楷體" panose="03000509000000000000" pitchFamily="65" charset="-120"/>
                <a:ea typeface="標楷體" panose="03000509000000000000" pitchFamily="65" charset="-120"/>
              </a:rPr>
              <a:t>反</a:t>
            </a:r>
            <a:r>
              <a:rPr lang="zh-TW" altLang="en-US" sz="2800" b="1" dirty="0" smtClean="0">
                <a:latin typeface="標楷體" panose="03000509000000000000" pitchFamily="65" charset="-120"/>
                <a:ea typeface="標楷體" panose="03000509000000000000" pitchFamily="65" charset="-120"/>
              </a:rPr>
              <a:t>詐</a:t>
            </a:r>
            <a:endParaRPr lang="en-US" altLang="zh-TW" sz="2800" b="1" dirty="0" smtClean="0">
              <a:latin typeface="標楷體" panose="03000509000000000000" pitchFamily="65" charset="-120"/>
              <a:ea typeface="標楷體" panose="03000509000000000000" pitchFamily="65" charset="-120"/>
            </a:endParaRPr>
          </a:p>
          <a:p>
            <a:pPr marL="0" indent="0">
              <a:buNone/>
            </a:pPr>
            <a:r>
              <a:rPr lang="zh-TW" altLang="en-US" sz="2800" b="1" dirty="0">
                <a:latin typeface="標楷體" panose="03000509000000000000" pitchFamily="65" charset="-120"/>
                <a:ea typeface="標楷體" panose="03000509000000000000" pitchFamily="65" charset="-120"/>
              </a:rPr>
              <a:t> </a:t>
            </a:r>
            <a:r>
              <a:rPr lang="zh-TW" altLang="en-US" sz="2800" b="1" dirty="0" smtClean="0">
                <a:latin typeface="標楷體" panose="03000509000000000000" pitchFamily="65" charset="-120"/>
                <a:ea typeface="標楷體" panose="03000509000000000000" pitchFamily="65" charset="-120"/>
              </a:rPr>
              <a:t>           騙</a:t>
            </a:r>
            <a:r>
              <a:rPr lang="zh-TW" altLang="en-US" sz="2800" b="1" dirty="0">
                <a:latin typeface="標楷體" panose="03000509000000000000" pitchFamily="65" charset="-120"/>
                <a:ea typeface="標楷體" panose="03000509000000000000" pitchFamily="65" charset="-120"/>
              </a:rPr>
              <a:t>專線</a:t>
            </a:r>
            <a:r>
              <a:rPr lang="zh-TW" altLang="en-US" sz="2800" dirty="0" smtClean="0">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0444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29507" y="0"/>
            <a:ext cx="8911687" cy="715163"/>
          </a:xfrm>
        </p:spPr>
        <p:txBody>
          <a:bodyPr>
            <a:normAutofit fontScale="90000"/>
          </a:bodyPr>
          <a:lstStyle/>
          <a:p>
            <a:pPr algn="ctr"/>
            <a:r>
              <a:rPr lang="zh-TW" altLang="en-US" dirty="0">
                <a:solidFill>
                  <a:schemeClr val="tx1"/>
                </a:solidFill>
                <a:latin typeface="標楷體" panose="03000509000000000000" pitchFamily="65" charset="-120"/>
                <a:ea typeface="標楷體" panose="03000509000000000000" pitchFamily="65" charset="-120"/>
              </a:rPr>
              <a:t>九</a:t>
            </a:r>
            <a:r>
              <a:rPr lang="zh-TW" altLang="zh-TW" dirty="0" smtClean="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其他</a:t>
            </a:r>
            <a:r>
              <a:rPr lang="zh-TW" altLang="en-US" dirty="0">
                <a:solidFill>
                  <a:schemeClr val="tx1"/>
                </a:solidFill>
                <a:latin typeface="標楷體" panose="03000509000000000000" pitchFamily="65" charset="-120"/>
                <a:ea typeface="標楷體" panose="03000509000000000000" pitchFamily="65" charset="-120"/>
              </a:rPr>
              <a:t>宣導</a:t>
            </a:r>
            <a:r>
              <a:rPr lang="zh-TW" altLang="zh-TW" dirty="0" smtClean="0">
                <a:solidFill>
                  <a:schemeClr val="tx1"/>
                </a:solidFill>
                <a:latin typeface="標楷體" panose="03000509000000000000" pitchFamily="65" charset="-120"/>
                <a:ea typeface="標楷體" panose="03000509000000000000" pitchFamily="65" charset="-120"/>
              </a:rPr>
              <a:t>：</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三</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預防熱傷害</a:t>
            </a: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
            </a:r>
            <a:br>
              <a:rPr lang="en-US" altLang="zh-TW" dirty="0">
                <a:solidFill>
                  <a:schemeClr val="tx1"/>
                </a:solidFill>
                <a:latin typeface="標楷體" panose="03000509000000000000" pitchFamily="65" charset="-120"/>
                <a:ea typeface="標楷體" panose="03000509000000000000" pitchFamily="65" charset="-120"/>
              </a:rPr>
            </a:br>
            <a:endParaRPr lang="zh-TW" altLang="en-US" dirty="0"/>
          </a:p>
        </p:txBody>
      </p:sp>
      <p:pic>
        <p:nvPicPr>
          <p:cNvPr id="4" name="圖片 3"/>
          <p:cNvPicPr>
            <a:picLocks noChangeAspect="1"/>
          </p:cNvPicPr>
          <p:nvPr/>
        </p:nvPicPr>
        <p:blipFill rotWithShape="1">
          <a:blip r:embed="rId2"/>
          <a:srcRect b="39601"/>
          <a:stretch/>
        </p:blipFill>
        <p:spPr>
          <a:xfrm>
            <a:off x="0" y="715163"/>
            <a:ext cx="7457279" cy="6142837"/>
          </a:xfrm>
          <a:prstGeom prst="rect">
            <a:avLst/>
          </a:prstGeom>
        </p:spPr>
      </p:pic>
      <p:pic>
        <p:nvPicPr>
          <p:cNvPr id="5" name="內容版面配置區 4"/>
          <p:cNvPicPr>
            <a:picLocks noGrp="1" noChangeAspect="1"/>
          </p:cNvPicPr>
          <p:nvPr>
            <p:ph idx="1"/>
          </p:nvPr>
        </p:nvPicPr>
        <p:blipFill rotWithShape="1">
          <a:blip r:embed="rId2"/>
          <a:srcRect t="63406" r="55663" b="14959"/>
          <a:stretch/>
        </p:blipFill>
        <p:spPr>
          <a:xfrm>
            <a:off x="7457280" y="715163"/>
            <a:ext cx="4734721" cy="2749005"/>
          </a:xfrm>
          <a:prstGeom prst="rect">
            <a:avLst/>
          </a:prstGeom>
        </p:spPr>
      </p:pic>
      <p:pic>
        <p:nvPicPr>
          <p:cNvPr id="6" name="內容版面配置區 4"/>
          <p:cNvPicPr>
            <a:picLocks noChangeAspect="1"/>
          </p:cNvPicPr>
          <p:nvPr/>
        </p:nvPicPr>
        <p:blipFill rotWithShape="1">
          <a:blip r:embed="rId2"/>
          <a:srcRect l="42562" t="63912" r="2068" b="12747"/>
          <a:stretch/>
        </p:blipFill>
        <p:spPr>
          <a:xfrm>
            <a:off x="7457281" y="3464169"/>
            <a:ext cx="4734720" cy="3379976"/>
          </a:xfrm>
          <a:prstGeom prst="rect">
            <a:avLst/>
          </a:prstGeom>
        </p:spPr>
      </p:pic>
    </p:spTree>
    <p:extLst>
      <p:ext uri="{BB962C8B-B14F-4D97-AF65-F5344CB8AC3E}">
        <p14:creationId xmlns:p14="http://schemas.microsoft.com/office/powerpoint/2010/main" val="398358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solidFill>
                  <a:schemeClr val="tx1"/>
                </a:solidFill>
                <a:latin typeface="標楷體" panose="03000509000000000000" pitchFamily="65" charset="-120"/>
                <a:ea typeface="標楷體" panose="03000509000000000000" pitchFamily="65" charset="-120"/>
              </a:rPr>
              <a:t>九</a:t>
            </a:r>
            <a:r>
              <a:rPr lang="zh-TW" altLang="zh-TW" sz="4000" dirty="0">
                <a:solidFill>
                  <a:schemeClr val="tx1"/>
                </a:solidFill>
                <a:latin typeface="標楷體" panose="03000509000000000000" pitchFamily="65" charset="-120"/>
                <a:ea typeface="標楷體" panose="03000509000000000000" pitchFamily="65" charset="-120"/>
              </a:rPr>
              <a:t>、其他</a:t>
            </a:r>
            <a:r>
              <a:rPr lang="zh-TW" altLang="en-US" sz="4000" dirty="0">
                <a:solidFill>
                  <a:schemeClr val="tx1"/>
                </a:solidFill>
                <a:latin typeface="標楷體" panose="03000509000000000000" pitchFamily="65" charset="-120"/>
                <a:ea typeface="標楷體" panose="03000509000000000000" pitchFamily="65" charset="-120"/>
              </a:rPr>
              <a:t>宣導</a:t>
            </a:r>
            <a:r>
              <a:rPr lang="zh-TW" altLang="zh-TW" sz="4000" dirty="0">
                <a:solidFill>
                  <a:schemeClr val="tx1"/>
                </a:solidFill>
                <a:latin typeface="標楷體" panose="03000509000000000000" pitchFamily="65" charset="-120"/>
                <a:ea typeface="標楷體" panose="03000509000000000000" pitchFamily="65" charset="-120"/>
              </a:rPr>
              <a:t>：</a:t>
            </a:r>
            <a:r>
              <a:rPr lang="en-US" altLang="zh-TW" sz="4000" dirty="0" smtClean="0">
                <a:solidFill>
                  <a:schemeClr val="tx1"/>
                </a:solidFill>
                <a:latin typeface="標楷體" panose="03000509000000000000" pitchFamily="65" charset="-120"/>
                <a:ea typeface="標楷體" panose="03000509000000000000" pitchFamily="65" charset="-120"/>
              </a:rPr>
              <a:t>(</a:t>
            </a:r>
            <a:r>
              <a:rPr lang="zh-TW" altLang="en-US" sz="4000" dirty="0" smtClean="0">
                <a:solidFill>
                  <a:schemeClr val="tx1"/>
                </a:solidFill>
                <a:latin typeface="標楷體" panose="03000509000000000000" pitchFamily="65" charset="-120"/>
                <a:ea typeface="標楷體" panose="03000509000000000000" pitchFamily="65" charset="-120"/>
              </a:rPr>
              <a:t>四</a:t>
            </a:r>
            <a:r>
              <a:rPr lang="en-US" altLang="zh-TW" sz="4000" dirty="0" smtClean="0">
                <a:solidFill>
                  <a:schemeClr val="tx1"/>
                </a:solidFill>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視力保健</a:t>
            </a:r>
          </a:p>
        </p:txBody>
      </p:sp>
      <p:sp>
        <p:nvSpPr>
          <p:cNvPr id="3" name="內容版面配置區 2"/>
          <p:cNvSpPr>
            <a:spLocks noGrp="1"/>
          </p:cNvSpPr>
          <p:nvPr>
            <p:ph idx="1"/>
          </p:nvPr>
        </p:nvSpPr>
        <p:spPr>
          <a:xfrm>
            <a:off x="2021041" y="1742983"/>
            <a:ext cx="8915400" cy="3777622"/>
          </a:xfrm>
        </p:spPr>
        <p:txBody>
          <a:bodyPr>
            <a:normAutofit fontScale="92500" lnSpcReduction="10000"/>
          </a:bodyPr>
          <a:lstStyle/>
          <a:p>
            <a:r>
              <a:rPr lang="zh-TW" altLang="en-US" sz="4800" dirty="0">
                <a:latin typeface="標楷體" panose="03000509000000000000" pitchFamily="65" charset="-120"/>
                <a:ea typeface="標楷體" panose="03000509000000000000" pitchFamily="65" charset="-120"/>
              </a:rPr>
              <a:t>掌握「</a:t>
            </a:r>
            <a:r>
              <a:rPr lang="en-US" altLang="zh-TW" sz="4800" dirty="0">
                <a:latin typeface="標楷體" panose="03000509000000000000" pitchFamily="65" charset="-120"/>
                <a:ea typeface="標楷體" panose="03000509000000000000" pitchFamily="65" charset="-120"/>
              </a:rPr>
              <a:t>3010120</a:t>
            </a:r>
            <a:r>
              <a:rPr lang="zh-TW" altLang="en-US" sz="4800" dirty="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秘訣</a:t>
            </a:r>
            <a:endParaRPr lang="en-US" altLang="zh-TW" sz="4800" dirty="0" smtClean="0">
              <a:latin typeface="標楷體" panose="03000509000000000000" pitchFamily="65" charset="-120"/>
              <a:ea typeface="標楷體" panose="03000509000000000000" pitchFamily="65" charset="-120"/>
            </a:endParaRPr>
          </a:p>
          <a:p>
            <a:r>
              <a:rPr lang="zh-TW" altLang="en-US" sz="4800" dirty="0" smtClean="0">
                <a:latin typeface="標楷體" panose="03000509000000000000" pitchFamily="65" charset="-120"/>
                <a:ea typeface="標楷體" panose="03000509000000000000" pitchFamily="65" charset="-120"/>
              </a:rPr>
              <a:t>用</a:t>
            </a:r>
            <a:r>
              <a:rPr lang="zh-TW" altLang="en-US" sz="4800" dirty="0">
                <a:latin typeface="標楷體" panose="03000509000000000000" pitchFamily="65" charset="-120"/>
                <a:ea typeface="標楷體" panose="03000509000000000000" pitchFamily="65" charset="-120"/>
              </a:rPr>
              <a:t>眼</a:t>
            </a:r>
            <a:r>
              <a:rPr lang="en-US" altLang="zh-TW" sz="4800" dirty="0">
                <a:latin typeface="標楷體" panose="03000509000000000000" pitchFamily="65" charset="-120"/>
                <a:ea typeface="標楷體" panose="03000509000000000000" pitchFamily="65" charset="-120"/>
              </a:rPr>
              <a:t>30</a:t>
            </a:r>
            <a:r>
              <a:rPr lang="zh-TW" altLang="en-US" sz="4800" dirty="0" smtClean="0">
                <a:latin typeface="標楷體" panose="03000509000000000000" pitchFamily="65" charset="-120"/>
                <a:ea typeface="標楷體" panose="03000509000000000000" pitchFamily="65" charset="-120"/>
              </a:rPr>
              <a:t>分鐘</a:t>
            </a:r>
            <a:endParaRPr lang="en-US" altLang="zh-TW" sz="4800" dirty="0" smtClean="0">
              <a:latin typeface="標楷體" panose="03000509000000000000" pitchFamily="65" charset="-120"/>
              <a:ea typeface="標楷體" panose="03000509000000000000" pitchFamily="65" charset="-120"/>
            </a:endParaRPr>
          </a:p>
          <a:p>
            <a:r>
              <a:rPr lang="zh-TW" altLang="en-US" sz="4800" dirty="0" smtClean="0">
                <a:latin typeface="標楷體" panose="03000509000000000000" pitchFamily="65" charset="-120"/>
                <a:ea typeface="標楷體" panose="03000509000000000000" pitchFamily="65" charset="-120"/>
              </a:rPr>
              <a:t>休息</a:t>
            </a:r>
            <a:r>
              <a:rPr lang="en-US" altLang="zh-TW" sz="4800" dirty="0">
                <a:latin typeface="標楷體" panose="03000509000000000000" pitchFamily="65" charset="-120"/>
                <a:ea typeface="標楷體" panose="03000509000000000000" pitchFamily="65" charset="-120"/>
              </a:rPr>
              <a:t>10</a:t>
            </a:r>
            <a:r>
              <a:rPr lang="zh-TW" altLang="en-US" sz="4800" dirty="0" smtClean="0">
                <a:latin typeface="標楷體" panose="03000509000000000000" pitchFamily="65" charset="-120"/>
                <a:ea typeface="標楷體" panose="03000509000000000000" pitchFamily="65" charset="-120"/>
              </a:rPr>
              <a:t>分鐘</a:t>
            </a:r>
            <a:endParaRPr lang="en-US" altLang="zh-TW" sz="4800" dirty="0" smtClean="0">
              <a:latin typeface="標楷體" panose="03000509000000000000" pitchFamily="65" charset="-120"/>
              <a:ea typeface="標楷體" panose="03000509000000000000" pitchFamily="65" charset="-120"/>
            </a:endParaRPr>
          </a:p>
          <a:p>
            <a:r>
              <a:rPr lang="zh-TW" altLang="en-US" sz="4800" dirty="0" smtClean="0">
                <a:latin typeface="標楷體" panose="03000509000000000000" pitchFamily="65" charset="-120"/>
                <a:ea typeface="標楷體" panose="03000509000000000000" pitchFamily="65" charset="-120"/>
              </a:rPr>
              <a:t>每天</a:t>
            </a:r>
            <a:r>
              <a:rPr lang="zh-TW" altLang="en-US" sz="4800" dirty="0">
                <a:latin typeface="標楷體" panose="03000509000000000000" pitchFamily="65" charset="-120"/>
                <a:ea typeface="標楷體" panose="03000509000000000000" pitchFamily="65" charset="-120"/>
              </a:rPr>
              <a:t>戶外活動</a:t>
            </a:r>
            <a:r>
              <a:rPr lang="en-US" altLang="zh-TW" sz="4800" dirty="0">
                <a:latin typeface="標楷體" panose="03000509000000000000" pitchFamily="65" charset="-120"/>
                <a:ea typeface="標楷體" panose="03000509000000000000" pitchFamily="65" charset="-120"/>
              </a:rPr>
              <a:t>120</a:t>
            </a:r>
            <a:r>
              <a:rPr lang="zh-TW" altLang="en-US" sz="4800" dirty="0">
                <a:latin typeface="標楷體" panose="03000509000000000000" pitchFamily="65" charset="-120"/>
                <a:ea typeface="標楷體" panose="03000509000000000000" pitchFamily="65" charset="-120"/>
              </a:rPr>
              <a:t>分鐘</a:t>
            </a:r>
            <a:r>
              <a:rPr lang="zh-TW" altLang="en-US" sz="4800" dirty="0" smtClean="0">
                <a:latin typeface="標楷體" panose="03000509000000000000" pitchFamily="65" charset="-120"/>
                <a:ea typeface="標楷體" panose="03000509000000000000" pitchFamily="65" charset="-120"/>
              </a:rPr>
              <a:t>以上</a:t>
            </a:r>
            <a:endParaRPr lang="en-US" altLang="zh-TW" sz="4800" dirty="0" smtClean="0">
              <a:latin typeface="標楷體" panose="03000509000000000000" pitchFamily="65" charset="-120"/>
              <a:ea typeface="標楷體" panose="03000509000000000000" pitchFamily="65" charset="-120"/>
            </a:endParaRPr>
          </a:p>
          <a:p>
            <a:r>
              <a:rPr lang="zh-TW" altLang="en-US" sz="4800" dirty="0" smtClean="0">
                <a:latin typeface="標楷體" panose="03000509000000000000" pitchFamily="65" charset="-120"/>
                <a:ea typeface="標楷體" panose="03000509000000000000" pitchFamily="65" charset="-120"/>
              </a:rPr>
              <a:t>以延緩近視</a:t>
            </a:r>
            <a:r>
              <a:rPr lang="zh-TW" altLang="en-US" sz="4800" dirty="0">
                <a:latin typeface="標楷體" panose="03000509000000000000" pitchFamily="65" charset="-120"/>
                <a:ea typeface="標楷體" panose="03000509000000000000" pitchFamily="65" charset="-120"/>
              </a:rPr>
              <a:t>度數</a:t>
            </a:r>
            <a:r>
              <a:rPr lang="zh-TW" altLang="en-US" sz="4800" dirty="0" smtClean="0">
                <a:latin typeface="標楷體" panose="03000509000000000000" pitchFamily="65" charset="-120"/>
                <a:ea typeface="標楷體" panose="03000509000000000000" pitchFamily="65" charset="-120"/>
              </a:rPr>
              <a:t>增加 </a:t>
            </a:r>
            <a:endParaRPr lang="zh-TW" altLang="en-US" sz="4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97149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0786" y="97637"/>
            <a:ext cx="9818254" cy="770581"/>
          </a:xfrm>
        </p:spPr>
        <p:txBody>
          <a:bodyPr>
            <a:normAutofit fontScale="90000"/>
          </a:bodyPr>
          <a:lstStyle/>
          <a:p>
            <a:r>
              <a:rPr lang="zh-TW" altLang="en-US" dirty="0" smtClean="0">
                <a:solidFill>
                  <a:schemeClr val="tx1"/>
                </a:solidFill>
                <a:latin typeface="標楷體" panose="03000509000000000000" pitchFamily="65" charset="-120"/>
                <a:ea typeface="標楷體" panose="03000509000000000000" pitchFamily="65" charset="-120"/>
              </a:rPr>
              <a:t>九</a:t>
            </a:r>
            <a:r>
              <a:rPr lang="zh-TW" altLang="zh-TW" dirty="0" smtClean="0">
                <a:solidFill>
                  <a:schemeClr val="tx1"/>
                </a:solidFill>
                <a:latin typeface="標楷體" panose="03000509000000000000" pitchFamily="65" charset="-120"/>
                <a:ea typeface="標楷體" panose="03000509000000000000" pitchFamily="65" charset="-120"/>
              </a:rPr>
              <a:t>、</a:t>
            </a:r>
            <a:r>
              <a:rPr lang="zh-TW" altLang="zh-TW" dirty="0">
                <a:solidFill>
                  <a:schemeClr val="tx1"/>
                </a:solidFill>
                <a:latin typeface="標楷體" panose="03000509000000000000" pitchFamily="65" charset="-120"/>
                <a:ea typeface="標楷體" panose="03000509000000000000" pitchFamily="65" charset="-120"/>
              </a:rPr>
              <a:t>其他</a:t>
            </a:r>
            <a:r>
              <a:rPr lang="zh-TW" altLang="en-US" dirty="0">
                <a:solidFill>
                  <a:schemeClr val="tx1"/>
                </a:solidFill>
                <a:latin typeface="標楷體" panose="03000509000000000000" pitchFamily="65" charset="-120"/>
                <a:ea typeface="標楷體" panose="03000509000000000000" pitchFamily="65" charset="-120"/>
              </a:rPr>
              <a:t>宣導</a:t>
            </a:r>
            <a:r>
              <a:rPr lang="zh-TW" altLang="zh-TW" dirty="0" smtClean="0">
                <a:solidFill>
                  <a:schemeClr val="tx1"/>
                </a:solidFill>
                <a:latin typeface="標楷體" panose="03000509000000000000" pitchFamily="65" charset="-120"/>
                <a:ea typeface="標楷體" panose="03000509000000000000" pitchFamily="65" charset="-120"/>
              </a:rPr>
              <a:t>：</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五</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zh-TW" dirty="0" smtClean="0">
                <a:solidFill>
                  <a:schemeClr val="tx1"/>
                </a:solidFill>
                <a:latin typeface="標楷體" panose="03000509000000000000" pitchFamily="65" charset="-120"/>
                <a:ea typeface="標楷體" panose="03000509000000000000" pitchFamily="65" charset="-120"/>
              </a:rPr>
              <a:t>香</a:t>
            </a:r>
            <a:r>
              <a:rPr lang="zh-TW" altLang="en-US" dirty="0" smtClean="0">
                <a:solidFill>
                  <a:schemeClr val="tx1"/>
                </a:solidFill>
                <a:latin typeface="標楷體" panose="03000509000000000000" pitchFamily="65" charset="-120"/>
                <a:ea typeface="標楷體" panose="03000509000000000000" pitchFamily="65" charset="-120"/>
              </a:rPr>
              <a:t>菸</a:t>
            </a:r>
            <a:r>
              <a:rPr lang="zh-TW" altLang="zh-TW" dirty="0" smtClean="0">
                <a:solidFill>
                  <a:schemeClr val="tx1"/>
                </a:solidFill>
                <a:latin typeface="標楷體" panose="03000509000000000000" pitchFamily="65" charset="-120"/>
                <a:ea typeface="標楷體" panose="03000509000000000000" pitchFamily="65" charset="-120"/>
              </a:rPr>
              <a:t>、檳榔防治</a:t>
            </a:r>
            <a:r>
              <a:rPr lang="zh-TW" altLang="zh-TW" dirty="0">
                <a:solidFill>
                  <a:schemeClr val="tx1"/>
                </a:solidFill>
                <a:latin typeface="標楷體" panose="03000509000000000000" pitchFamily="65" charset="-120"/>
                <a:ea typeface="標楷體" panose="03000509000000000000" pitchFamily="65" charset="-120"/>
              </a:rPr>
              <a:t>宣導</a:t>
            </a:r>
            <a:r>
              <a:rPr lang="en-US" altLang="zh-TW" dirty="0">
                <a:solidFill>
                  <a:schemeClr val="tx1"/>
                </a:solidFill>
                <a:latin typeface="標楷體" panose="03000509000000000000" pitchFamily="65" charset="-120"/>
                <a:ea typeface="標楷體" panose="03000509000000000000" pitchFamily="65" charset="-120"/>
              </a:rPr>
              <a:t/>
            </a:r>
            <a:br>
              <a:rPr lang="en-US" altLang="zh-TW" dirty="0">
                <a:solidFill>
                  <a:schemeClr val="tx1"/>
                </a:solidFill>
                <a:latin typeface="標楷體" panose="03000509000000000000" pitchFamily="65" charset="-120"/>
                <a:ea typeface="標楷體" panose="03000509000000000000" pitchFamily="65" charset="-120"/>
              </a:rPr>
            </a:br>
            <a:endParaRPr lang="zh-TW" altLang="en-US" dirty="0">
              <a:solidFill>
                <a:schemeClr val="tx1"/>
              </a:solidFill>
              <a:latin typeface="標楷體" panose="03000509000000000000" pitchFamily="65" charset="-120"/>
              <a:ea typeface="標楷體" panose="03000509000000000000" pitchFamily="65" charset="-120"/>
            </a:endParaRPr>
          </a:p>
        </p:txBody>
      </p:sp>
      <p:pic>
        <p:nvPicPr>
          <p:cNvPr id="6" name="Picture 2" descr="衛保組公告】本校全面禁菸-暑假期間持續維護校園無菸環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0786" y="1071154"/>
            <a:ext cx="8275694" cy="551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00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descr="澎湖縣政府衛生局提醒民眾，電子煙危害健康。（澎湖縣政府衛生局提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拒絕檳酒菸，永遠是青春VIP。（澎湖縣政府衛生局提供）"/>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5875"/>
            <a:ext cx="6096000" cy="68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31269" y="296091"/>
            <a:ext cx="10238514" cy="5852160"/>
          </a:xfrm>
        </p:spPr>
        <p:txBody>
          <a:bodyPr>
            <a:noAutofit/>
          </a:bodyPr>
          <a:lstStyle/>
          <a:p>
            <a:pPr>
              <a:lnSpc>
                <a:spcPct val="150000"/>
              </a:lnSpc>
            </a:pP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拒菸：</a:t>
            </a:r>
            <a:r>
              <a:rPr lang="zh-TW" altLang="en-US" sz="2400" b="1" dirty="0">
                <a:latin typeface="標楷體" panose="03000509000000000000" pitchFamily="65" charset="-120"/>
                <a:ea typeface="標楷體" panose="03000509000000000000" pitchFamily="65" charset="-120"/>
              </a:rPr>
              <a:t>「菸害防制法」已將禁菸年齡提高至</a:t>
            </a:r>
            <a:r>
              <a:rPr lang="en-US" altLang="zh-TW" sz="2400" b="1" dirty="0">
                <a:latin typeface="標楷體" panose="03000509000000000000" pitchFamily="65" charset="-120"/>
                <a:ea typeface="標楷體" panose="03000509000000000000" pitchFamily="65" charset="-120"/>
              </a:rPr>
              <a:t>20 </a:t>
            </a:r>
            <a:r>
              <a:rPr lang="zh-TW" altLang="en-US" sz="2400" b="1" dirty="0">
                <a:latin typeface="標楷體" panose="03000509000000000000" pitchFamily="65" charset="-120"/>
                <a:ea typeface="標楷體" panose="03000509000000000000" pitchFamily="65" charset="-120"/>
              </a:rPr>
              <a:t>歲</a:t>
            </a:r>
            <a:r>
              <a:rPr lang="zh-TW" altLang="en-US" sz="2400" dirty="0">
                <a:latin typeface="標楷體" panose="03000509000000000000" pitchFamily="65" charset="-120"/>
                <a:ea typeface="標楷體" panose="03000509000000000000" pitchFamily="65" charset="-120"/>
              </a:rPr>
              <a:t>，並明定</a:t>
            </a:r>
            <a:r>
              <a:rPr lang="zh-TW" altLang="en-US" sz="2400" b="1" dirty="0">
                <a:latin typeface="標楷體" panose="03000509000000000000" pitchFamily="65" charset="-120"/>
                <a:ea typeface="標楷體" panose="03000509000000000000" pitchFamily="65" charset="-120"/>
              </a:rPr>
              <a:t>電子煙及</a:t>
            </a:r>
            <a:r>
              <a:rPr lang="zh-TW" altLang="en-US" sz="2400" b="1" dirty="0" smtClean="0">
                <a:latin typeface="標楷體" panose="03000509000000000000" pitchFamily="65" charset="-120"/>
                <a:ea typeface="標楷體" panose="03000509000000000000" pitchFamily="65" charset="-120"/>
              </a:rPr>
              <a:t>未經核定</a:t>
            </a:r>
            <a:r>
              <a:rPr lang="zh-TW" altLang="en-US" sz="2400" b="1" dirty="0">
                <a:latin typeface="標楷體" panose="03000509000000000000" pitchFamily="65" charset="-120"/>
                <a:ea typeface="標楷體" panose="03000509000000000000" pitchFamily="65" charset="-120"/>
              </a:rPr>
              <a:t>之加熱菸皆屬違法產品</a:t>
            </a:r>
            <a:r>
              <a:rPr lang="zh-TW" altLang="en-US" sz="2400" dirty="0">
                <a:latin typeface="標楷體" panose="03000509000000000000" pitchFamily="65" charset="-120"/>
                <a:ea typeface="標楷體" panose="03000509000000000000" pitchFamily="65" charset="-120"/>
              </a:rPr>
              <a:t>，禁止使用、販賣及展示，違者將依法</a:t>
            </a:r>
            <a:r>
              <a:rPr lang="zh-TW" altLang="en-US" sz="2400" dirty="0" smtClean="0">
                <a:latin typeface="標楷體" panose="03000509000000000000" pitchFamily="65" charset="-120"/>
                <a:ea typeface="標楷體" panose="03000509000000000000" pitchFamily="65" charset="-120"/>
              </a:rPr>
              <a:t>重罰</a:t>
            </a:r>
            <a:r>
              <a:rPr lang="zh-TW" altLang="en-US" sz="2400" dirty="0">
                <a:latin typeface="標楷體" panose="03000509000000000000" pitchFamily="65" charset="-120"/>
                <a:ea typeface="標楷體" panose="03000509000000000000" pitchFamily="65" charset="-120"/>
              </a:rPr>
              <a:t>；另菸品添加花果香、薄荷等添加物（即加味菸），掩蓋菸草</a:t>
            </a:r>
            <a:r>
              <a:rPr lang="zh-TW" altLang="en-US" sz="2400" dirty="0" smtClean="0">
                <a:latin typeface="標楷體" panose="03000509000000000000" pitchFamily="65" charset="-120"/>
                <a:ea typeface="標楷體" panose="03000509000000000000" pitchFamily="65" charset="-120"/>
              </a:rPr>
              <a:t>刺激味</a:t>
            </a:r>
            <a:r>
              <a:rPr lang="zh-TW" altLang="en-US" sz="2400" dirty="0">
                <a:latin typeface="標楷體" panose="03000509000000000000" pitchFamily="65" charset="-120"/>
                <a:ea typeface="標楷體" panose="03000509000000000000" pitchFamily="65" charset="-120"/>
              </a:rPr>
              <a:t>，易誤導青少年輕忽其健康風險，實際上危害不減，故請堅持</a:t>
            </a:r>
            <a:r>
              <a:rPr lang="zh-TW" altLang="en-US" sz="2400" b="1" dirty="0">
                <a:latin typeface="標楷體" panose="03000509000000000000" pitchFamily="65" charset="-120"/>
                <a:ea typeface="標楷體" panose="03000509000000000000" pitchFamily="65" charset="-120"/>
              </a:rPr>
              <a:t>「不</a:t>
            </a:r>
            <a:r>
              <a:rPr lang="zh-TW" altLang="en-US" sz="2400" b="1" dirty="0" smtClean="0">
                <a:latin typeface="標楷體" panose="03000509000000000000" pitchFamily="65" charset="-120"/>
                <a:ea typeface="標楷體" panose="03000509000000000000" pitchFamily="65" charset="-120"/>
              </a:rPr>
              <a:t>推薦</a:t>
            </a:r>
            <a:r>
              <a:rPr lang="zh-TW" altLang="en-US" sz="2400" b="1" dirty="0">
                <a:latin typeface="標楷體" panose="03000509000000000000" pitchFamily="65" charset="-120"/>
                <a:ea typeface="標楷體" panose="03000509000000000000" pitchFamily="65" charset="-120"/>
              </a:rPr>
              <a:t>、不使用、不購買」</a:t>
            </a:r>
            <a:r>
              <a:rPr lang="zh-TW" altLang="en-US" sz="2400" dirty="0">
                <a:latin typeface="標楷體" panose="03000509000000000000" pitchFamily="65" charset="-120"/>
                <a:ea typeface="標楷體" panose="03000509000000000000" pitchFamily="65" charset="-120"/>
              </a:rPr>
              <a:t>之三不原則，遠離菸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品。若有戒菸需求，</a:t>
            </a:r>
            <a:r>
              <a:rPr lang="zh-TW" altLang="en-US" sz="2400" dirty="0" smtClean="0">
                <a:latin typeface="標楷體" panose="03000509000000000000" pitchFamily="65" charset="-120"/>
                <a:ea typeface="標楷體" panose="03000509000000000000" pitchFamily="65" charset="-120"/>
              </a:rPr>
              <a:t>請撥</a:t>
            </a:r>
            <a:r>
              <a:rPr lang="zh-TW" altLang="en-US" sz="2400" dirty="0">
                <a:latin typeface="標楷體" panose="03000509000000000000" pitchFamily="65" charset="-120"/>
                <a:ea typeface="標楷體" panose="03000509000000000000" pitchFamily="65" charset="-120"/>
              </a:rPr>
              <a:t>打衛生福利部免費戒菸專線</a:t>
            </a:r>
            <a:r>
              <a:rPr lang="en-US" altLang="zh-TW" sz="2400" dirty="0">
                <a:latin typeface="標楷體" panose="03000509000000000000" pitchFamily="65" charset="-120"/>
                <a:ea typeface="標楷體" panose="03000509000000000000" pitchFamily="65" charset="-120"/>
              </a:rPr>
              <a:t>0800-63-63-63</a:t>
            </a:r>
            <a:r>
              <a:rPr lang="zh-TW" altLang="en-US" sz="2400" dirty="0">
                <a:latin typeface="標楷體" panose="03000509000000000000" pitchFamily="65" charset="-120"/>
                <a:ea typeface="標楷體" panose="03000509000000000000" pitchFamily="65" charset="-120"/>
              </a:rPr>
              <a:t>，或洽戒菸合約醫事機構</a:t>
            </a:r>
            <a:r>
              <a:rPr lang="zh-TW" altLang="en-US" sz="2400" dirty="0" smtClean="0">
                <a:latin typeface="標楷體" panose="03000509000000000000" pitchFamily="65" charset="-120"/>
                <a:ea typeface="標楷體" panose="03000509000000000000" pitchFamily="65" charset="-120"/>
              </a:rPr>
              <a:t>，尋求</a:t>
            </a:r>
            <a:r>
              <a:rPr lang="zh-TW" altLang="en-US" sz="2400" dirty="0">
                <a:latin typeface="標楷體" panose="03000509000000000000" pitchFamily="65" charset="-120"/>
                <a:ea typeface="標楷體" panose="03000509000000000000" pitchFamily="65" charset="-120"/>
              </a:rPr>
              <a:t>專業協助。</a:t>
            </a:r>
          </a:p>
          <a:p>
            <a:pPr>
              <a:lnSpc>
                <a:spcPct val="150000"/>
              </a:lnSpc>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拒檳：</a:t>
            </a:r>
            <a:r>
              <a:rPr lang="zh-TW" altLang="en-US" sz="2400" b="1" dirty="0">
                <a:latin typeface="標楷體" panose="03000509000000000000" pitchFamily="65" charset="-120"/>
                <a:ea typeface="標楷體" panose="03000509000000000000" pitchFamily="65" charset="-120"/>
              </a:rPr>
              <a:t>檳榔為第一級致癌物</a:t>
            </a:r>
            <a:r>
              <a:rPr lang="zh-TW" altLang="en-US" sz="2400" dirty="0">
                <a:latin typeface="標楷體" panose="03000509000000000000" pitchFamily="65" charset="-120"/>
                <a:ea typeface="標楷體" panose="03000509000000000000" pitchFamily="65" charset="-120"/>
              </a:rPr>
              <a:t>，長期嚼食不僅易導致口腔癌，亦具高度</a:t>
            </a:r>
            <a:r>
              <a:rPr lang="zh-TW" altLang="en-US" sz="2400" dirty="0" smtClean="0">
                <a:latin typeface="標楷體" panose="03000509000000000000" pitchFamily="65" charset="-120"/>
                <a:ea typeface="標楷體" panose="03000509000000000000" pitchFamily="65" charset="-120"/>
              </a:rPr>
              <a:t>成癮</a:t>
            </a:r>
            <a:r>
              <a:rPr lang="zh-TW" altLang="en-US" sz="2400" dirty="0">
                <a:latin typeface="標楷體" panose="03000509000000000000" pitchFamily="65" charset="-120"/>
                <a:ea typeface="標楷體" panose="03000509000000000000" pitchFamily="65" charset="-120"/>
              </a:rPr>
              <a:t>性，對健康影響甚鉅，故請堅守</a:t>
            </a:r>
            <a:r>
              <a:rPr lang="zh-TW" altLang="en-US" sz="2400" b="1" dirty="0">
                <a:latin typeface="標楷體" panose="03000509000000000000" pitchFamily="65" charset="-120"/>
                <a:ea typeface="標楷體" panose="03000509000000000000" pitchFamily="65" charset="-120"/>
              </a:rPr>
              <a:t>「不嘗試、不接受、不邀請」</a:t>
            </a:r>
            <a:r>
              <a:rPr lang="zh-TW" altLang="en-US" sz="2400" dirty="0">
                <a:latin typeface="標楷體" panose="03000509000000000000" pitchFamily="65" charset="-120"/>
                <a:ea typeface="標楷體" panose="03000509000000000000" pitchFamily="65" charset="-120"/>
              </a:rPr>
              <a:t>之三</a:t>
            </a:r>
            <a:r>
              <a:rPr lang="zh-TW" altLang="en-US" sz="2400" dirty="0" smtClean="0">
                <a:latin typeface="標楷體" panose="03000509000000000000" pitchFamily="65" charset="-120"/>
                <a:ea typeface="標楷體" panose="03000509000000000000" pitchFamily="65" charset="-120"/>
              </a:rPr>
              <a:t>不原則</a:t>
            </a:r>
            <a:r>
              <a:rPr lang="zh-TW" altLang="en-US" sz="2400" dirty="0">
                <a:latin typeface="標楷體" panose="03000509000000000000" pitchFamily="65" charset="-120"/>
                <a:ea typeface="標楷體" panose="03000509000000000000" pitchFamily="65" charset="-120"/>
              </a:rPr>
              <a:t>，避免因一時好奇而嚼食檳榔，守護口腔與身體健康。</a:t>
            </a:r>
          </a:p>
        </p:txBody>
      </p:sp>
    </p:spTree>
    <p:extLst>
      <p:ext uri="{BB962C8B-B14F-4D97-AF65-F5344CB8AC3E}">
        <p14:creationId xmlns:p14="http://schemas.microsoft.com/office/powerpoint/2010/main" val="2494564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76406" y="79165"/>
            <a:ext cx="9710981" cy="712321"/>
          </a:xfrm>
        </p:spPr>
        <p:txBody>
          <a:bodyPr/>
          <a:lstStyle/>
          <a:p>
            <a:r>
              <a:rPr lang="zh-TW" altLang="en-US" dirty="0">
                <a:solidFill>
                  <a:schemeClr val="tx1"/>
                </a:solidFill>
                <a:latin typeface="標楷體" panose="03000509000000000000" pitchFamily="65" charset="-120"/>
                <a:ea typeface="標楷體" panose="03000509000000000000" pitchFamily="65" charset="-120"/>
              </a:rPr>
              <a:t>九</a:t>
            </a:r>
            <a:r>
              <a:rPr lang="zh-TW" altLang="zh-TW" dirty="0">
                <a:solidFill>
                  <a:schemeClr val="tx1"/>
                </a:solidFill>
                <a:latin typeface="標楷體" panose="03000509000000000000" pitchFamily="65" charset="-120"/>
                <a:ea typeface="標楷體" panose="03000509000000000000" pitchFamily="65" charset="-120"/>
              </a:rPr>
              <a:t>、其他</a:t>
            </a:r>
            <a:r>
              <a:rPr lang="zh-TW" altLang="en-US" dirty="0">
                <a:solidFill>
                  <a:schemeClr val="tx1"/>
                </a:solidFill>
                <a:latin typeface="標楷體" panose="03000509000000000000" pitchFamily="65" charset="-120"/>
                <a:ea typeface="標楷體" panose="03000509000000000000" pitchFamily="65" charset="-120"/>
              </a:rPr>
              <a:t>宣導</a:t>
            </a:r>
            <a:r>
              <a:rPr lang="zh-TW" altLang="zh-TW" dirty="0" smtClean="0">
                <a:solidFill>
                  <a:schemeClr val="tx1"/>
                </a:solidFill>
                <a:latin typeface="標楷體" panose="03000509000000000000" pitchFamily="65" charset="-120"/>
                <a:ea typeface="標楷體" panose="03000509000000000000" pitchFamily="65" charset="-120"/>
              </a:rPr>
              <a:t>：</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六</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宣導傳染病防治措施 </a:t>
            </a:r>
          </a:p>
        </p:txBody>
      </p:sp>
      <p:sp>
        <p:nvSpPr>
          <p:cNvPr id="3" name="內容版面配置區 2"/>
          <p:cNvSpPr>
            <a:spLocks noGrp="1"/>
          </p:cNvSpPr>
          <p:nvPr>
            <p:ph idx="1"/>
          </p:nvPr>
        </p:nvSpPr>
        <p:spPr>
          <a:xfrm>
            <a:off x="1256145" y="1144861"/>
            <a:ext cx="10732655" cy="5645105"/>
          </a:xfrm>
        </p:spPr>
        <p:txBody>
          <a:bodyPr>
            <a:noAutofit/>
          </a:bodyPr>
          <a:lstStyle/>
          <a:p>
            <a:pPr marL="0" indent="0">
              <a:buNone/>
            </a:pPr>
            <a:r>
              <a:rPr lang="en-US" altLang="zh-TW" sz="3200" b="1" dirty="0" err="1" smtClean="0">
                <a:latin typeface="標楷體" panose="03000509000000000000" pitchFamily="65" charset="-120"/>
                <a:ea typeface="標楷體" panose="03000509000000000000" pitchFamily="65" charset="-120"/>
              </a:rPr>
              <a:t>1.COVID</a:t>
            </a:r>
            <a:r>
              <a:rPr lang="en-US" altLang="zh-TW" sz="3200" b="1" dirty="0" smtClean="0">
                <a:latin typeface="標楷體" panose="03000509000000000000" pitchFamily="65" charset="-120"/>
                <a:ea typeface="標楷體" panose="03000509000000000000" pitchFamily="65" charset="-120"/>
              </a:rPr>
              <a:t>-19</a:t>
            </a:r>
            <a:r>
              <a:rPr lang="zh-TW" altLang="en-US" sz="3200" b="1" dirty="0">
                <a:latin typeface="標楷體" panose="03000509000000000000" pitchFamily="65" charset="-120"/>
                <a:ea typeface="標楷體" panose="03000509000000000000" pitchFamily="65" charset="-120"/>
              </a:rPr>
              <a:t>、流感等呼吸道傳染病</a:t>
            </a:r>
            <a:r>
              <a:rPr lang="zh-TW" altLang="en-US" sz="3200" dirty="0">
                <a:latin typeface="標楷體" panose="03000509000000000000" pitchFamily="65" charset="-120"/>
                <a:ea typeface="標楷體" panose="03000509000000000000" pitchFamily="65" charset="-120"/>
              </a:rPr>
              <a:t>：請維持個人衛生好習慣、勤洗手，</a:t>
            </a:r>
            <a:r>
              <a:rPr lang="zh-TW" altLang="en-US" sz="3200" dirty="0" smtClean="0">
                <a:latin typeface="標楷體" panose="03000509000000000000" pitchFamily="65" charset="-120"/>
                <a:ea typeface="標楷體" panose="03000509000000000000" pitchFamily="65" charset="-120"/>
              </a:rPr>
              <a:t>如有</a:t>
            </a:r>
            <a:r>
              <a:rPr lang="zh-TW" altLang="en-US" sz="3200" dirty="0">
                <a:latin typeface="標楷體" panose="03000509000000000000" pitchFamily="65" charset="-120"/>
                <a:ea typeface="標楷體" panose="03000509000000000000" pitchFamily="65" charset="-120"/>
              </a:rPr>
              <a:t>發燒或呼吸道症狀、出入人潮擁擠且無法保持社交距離或通風不良</a:t>
            </a:r>
            <a:r>
              <a:rPr lang="zh-TW" altLang="en-US" sz="3200" dirty="0" smtClean="0">
                <a:latin typeface="標楷體" panose="03000509000000000000" pitchFamily="65" charset="-120"/>
                <a:ea typeface="標楷體" panose="03000509000000000000" pitchFamily="65" charset="-120"/>
              </a:rPr>
              <a:t>之場合</a:t>
            </a:r>
            <a:r>
              <a:rPr lang="zh-TW" altLang="en-US" sz="3200" dirty="0">
                <a:latin typeface="標楷體" panose="03000509000000000000" pitchFamily="65" charset="-120"/>
                <a:ea typeface="標楷體" panose="03000509000000000000" pitchFamily="65" charset="-120"/>
              </a:rPr>
              <a:t>、搭乘公共交通工具時，建議配戴口罩</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marL="0" indent="0">
              <a:buNone/>
            </a:pPr>
            <a:r>
              <a:rPr lang="en-US" altLang="zh-TW" sz="3200" b="1" dirty="0" smtClean="0">
                <a:latin typeface="標楷體" panose="03000509000000000000" pitchFamily="65" charset="-120"/>
                <a:ea typeface="標楷體" panose="03000509000000000000" pitchFamily="65" charset="-120"/>
              </a:rPr>
              <a:t>2</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腸胃炎等腸道傳染病</a:t>
            </a:r>
            <a:r>
              <a:rPr lang="zh-TW" altLang="en-US" sz="3200" dirty="0">
                <a:latin typeface="標楷體" panose="03000509000000000000" pitchFamily="65" charset="-120"/>
                <a:ea typeface="標楷體" panose="03000509000000000000" pitchFamily="65" charset="-120"/>
              </a:rPr>
              <a:t>：在外用餐應注意個人及環境衛生，用肥皂或</a:t>
            </a:r>
            <a:r>
              <a:rPr lang="zh-TW" altLang="en-US" sz="3200" dirty="0" smtClean="0">
                <a:latin typeface="標楷體" panose="03000509000000000000" pitchFamily="65" charset="-120"/>
                <a:ea typeface="標楷體" panose="03000509000000000000" pitchFamily="65" charset="-120"/>
              </a:rPr>
              <a:t>洗手乳</a:t>
            </a:r>
            <a:r>
              <a:rPr lang="zh-TW" altLang="en-US" sz="3200" dirty="0">
                <a:latin typeface="標楷體" panose="03000509000000000000" pitchFamily="65" charset="-120"/>
                <a:ea typeface="標楷體" panose="03000509000000000000" pitchFamily="65" charset="-120"/>
              </a:rPr>
              <a:t>洗手，</a:t>
            </a:r>
            <a:r>
              <a:rPr lang="zh-TW" altLang="en-US" sz="3200" b="1" u="sng" dirty="0">
                <a:latin typeface="標楷體" panose="03000509000000000000" pitchFamily="65" charset="-120"/>
                <a:ea typeface="標楷體" panose="03000509000000000000" pitchFamily="65" charset="-120"/>
              </a:rPr>
              <a:t>不生飲、不生食</a:t>
            </a:r>
            <a:r>
              <a:rPr lang="zh-TW" altLang="en-US" sz="3200" dirty="0">
                <a:latin typeface="標楷體" panose="03000509000000000000" pitchFamily="65" charset="-120"/>
                <a:ea typeface="標楷體" panose="03000509000000000000" pitchFamily="65" charset="-120"/>
              </a:rPr>
              <a:t>，與他人共食時應使用</a:t>
            </a:r>
            <a:r>
              <a:rPr lang="zh-TW" altLang="en-US" sz="3200" b="1" u="sng" dirty="0">
                <a:latin typeface="標楷體" panose="03000509000000000000" pitchFamily="65" charset="-120"/>
                <a:ea typeface="標楷體" panose="03000509000000000000" pitchFamily="65" charset="-120"/>
              </a:rPr>
              <a:t>公筷母匙</a:t>
            </a:r>
            <a:r>
              <a:rPr lang="zh-TW" altLang="en-US" sz="3200" dirty="0">
                <a:latin typeface="標楷體" panose="03000509000000000000" pitchFamily="65" charset="-120"/>
                <a:ea typeface="標楷體" panose="03000509000000000000" pitchFamily="65" charset="-120"/>
              </a:rPr>
              <a:t>。 </a:t>
            </a:r>
            <a:endParaRPr lang="en-US" altLang="zh-TW" sz="3200" dirty="0" smtClean="0">
              <a:latin typeface="標楷體" panose="03000509000000000000" pitchFamily="65" charset="-120"/>
              <a:ea typeface="標楷體" panose="03000509000000000000" pitchFamily="65" charset="-120"/>
            </a:endParaRPr>
          </a:p>
          <a:p>
            <a:pPr marL="0" indent="0">
              <a:buNone/>
            </a:pPr>
            <a:r>
              <a:rPr lang="en-US" altLang="zh-TW" sz="3200" b="1" dirty="0" smtClean="0">
                <a:latin typeface="標楷體" panose="03000509000000000000" pitchFamily="65" charset="-120"/>
                <a:ea typeface="標楷體" panose="03000509000000000000" pitchFamily="65" charset="-120"/>
              </a:rPr>
              <a:t>3</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流行性結膜炎</a:t>
            </a:r>
            <a:r>
              <a:rPr lang="zh-TW" altLang="en-US" sz="3200" dirty="0">
                <a:latin typeface="標楷體" panose="03000509000000000000" pitchFamily="65" charset="-120"/>
                <a:ea typeface="標楷體" panose="03000509000000000000" pitchFamily="65" charset="-120"/>
              </a:rPr>
              <a:t>：外出戲水需注意雙手清潔，選擇乾淨戲水場所，並</a:t>
            </a:r>
            <a:r>
              <a:rPr lang="zh-TW" altLang="en-US" sz="3200" dirty="0" smtClean="0">
                <a:latin typeface="標楷體" panose="03000509000000000000" pitchFamily="65" charset="-120"/>
                <a:ea typeface="標楷體" panose="03000509000000000000" pitchFamily="65" charset="-120"/>
              </a:rPr>
              <a:t>避免以</a:t>
            </a:r>
            <a:r>
              <a:rPr lang="zh-TW" altLang="en-US" sz="3200" dirty="0">
                <a:latin typeface="標楷體" panose="03000509000000000000" pitchFamily="65" charset="-120"/>
                <a:ea typeface="標楷體" panose="03000509000000000000" pitchFamily="65" charset="-120"/>
              </a:rPr>
              <a:t>手揉眼、共用毛巾。</a:t>
            </a:r>
            <a:endParaRPr lang="zh-TW"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79231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624110"/>
            <a:ext cx="8911687" cy="885094"/>
          </a:xfrm>
        </p:spPr>
        <p:txBody>
          <a:bodyPr/>
          <a:lstStyle/>
          <a:p>
            <a:r>
              <a:rPr lang="zh-TW" altLang="en-US" sz="4000" dirty="0">
                <a:solidFill>
                  <a:schemeClr val="tx1"/>
                </a:solidFill>
                <a:latin typeface="標楷體" panose="03000509000000000000" pitchFamily="65" charset="-120"/>
                <a:ea typeface="標楷體" panose="03000509000000000000" pitchFamily="65" charset="-120"/>
              </a:rPr>
              <a:t>九</a:t>
            </a:r>
            <a:r>
              <a:rPr lang="zh-TW" altLang="zh-TW" sz="4000" dirty="0">
                <a:solidFill>
                  <a:schemeClr val="tx1"/>
                </a:solidFill>
                <a:latin typeface="標楷體" panose="03000509000000000000" pitchFamily="65" charset="-120"/>
                <a:ea typeface="標楷體" panose="03000509000000000000" pitchFamily="65" charset="-120"/>
              </a:rPr>
              <a:t>、其他</a:t>
            </a:r>
            <a:r>
              <a:rPr lang="zh-TW" altLang="en-US" sz="4000" dirty="0">
                <a:solidFill>
                  <a:schemeClr val="tx1"/>
                </a:solidFill>
                <a:latin typeface="標楷體" panose="03000509000000000000" pitchFamily="65" charset="-120"/>
                <a:ea typeface="標楷體" panose="03000509000000000000" pitchFamily="65" charset="-120"/>
              </a:rPr>
              <a:t>宣導</a:t>
            </a:r>
            <a:r>
              <a:rPr lang="zh-TW" altLang="zh-TW" sz="4000" dirty="0">
                <a:solidFill>
                  <a:schemeClr val="tx1"/>
                </a:solidFill>
                <a:latin typeface="標楷體" panose="03000509000000000000" pitchFamily="65" charset="-120"/>
                <a:ea typeface="標楷體" panose="03000509000000000000" pitchFamily="65" charset="-120"/>
              </a:rPr>
              <a:t>：</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rPr>
              <a:t>七</a:t>
            </a:r>
            <a:r>
              <a:rPr lang="en-US" altLang="zh-TW" sz="4000" dirty="0">
                <a:solidFill>
                  <a:schemeClr val="tx1"/>
                </a:solidFill>
                <a:latin typeface="標楷體" panose="03000509000000000000" pitchFamily="65" charset="-120"/>
                <a:ea typeface="標楷體" panose="03000509000000000000" pitchFamily="65" charset="-120"/>
              </a:rPr>
              <a:t>)</a:t>
            </a:r>
            <a:r>
              <a:rPr lang="zh-TW" altLang="en-US" sz="4000" dirty="0">
                <a:solidFill>
                  <a:schemeClr val="tx1"/>
                </a:solidFill>
                <a:latin typeface="標楷體" panose="03000509000000000000" pitchFamily="65" charset="-120"/>
                <a:ea typeface="標楷體" panose="03000509000000000000" pitchFamily="65" charset="-120"/>
                <a:hlinkClick r:id="rId2"/>
              </a:rPr>
              <a:t>避免食品中毒事件</a:t>
            </a:r>
            <a:endParaRPr lang="zh-TW" altLang="en-US" sz="4000"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269616" y="1893903"/>
            <a:ext cx="9448908" cy="3777622"/>
          </a:xfrm>
        </p:spPr>
        <p:txBody>
          <a:bodyPr>
            <a:normAutofit fontScale="92500"/>
          </a:bodyPr>
          <a:lstStyle/>
          <a:p>
            <a:r>
              <a:rPr lang="zh-TW" altLang="en-US" sz="4400" dirty="0" smtClean="0">
                <a:latin typeface="標楷體" panose="03000509000000000000" pitchFamily="65" charset="-120"/>
                <a:ea typeface="標楷體" panose="03000509000000000000" pitchFamily="65" charset="-120"/>
              </a:rPr>
              <a:t>儘速於</a:t>
            </a:r>
            <a:r>
              <a:rPr lang="en-US" altLang="zh-TW" sz="4400" dirty="0" smtClean="0">
                <a:latin typeface="標楷體" panose="03000509000000000000" pitchFamily="65" charset="-120"/>
                <a:ea typeface="標楷體" panose="03000509000000000000" pitchFamily="65" charset="-120"/>
              </a:rPr>
              <a:t>2</a:t>
            </a:r>
            <a:r>
              <a:rPr lang="zh-TW" altLang="en-US" sz="4400" dirty="0" smtClean="0">
                <a:latin typeface="標楷體" panose="03000509000000000000" pitchFamily="65" charset="-120"/>
                <a:ea typeface="標楷體" panose="03000509000000000000" pitchFamily="65" charset="-120"/>
              </a:rPr>
              <a:t>小時內食用完畢</a:t>
            </a:r>
            <a:endParaRPr lang="en-US" altLang="zh-TW" sz="4400" dirty="0" smtClean="0">
              <a:latin typeface="標楷體" panose="03000509000000000000" pitchFamily="65" charset="-120"/>
              <a:ea typeface="標楷體" panose="03000509000000000000" pitchFamily="65" charset="-120"/>
            </a:endParaRPr>
          </a:p>
          <a:p>
            <a:r>
              <a:rPr lang="zh-TW" altLang="en-US" sz="4400" dirty="0" smtClean="0">
                <a:latin typeface="標楷體" panose="03000509000000000000" pitchFamily="65" charset="-120"/>
                <a:ea typeface="標楷體" panose="03000509000000000000" pitchFamily="65" charset="-120"/>
              </a:rPr>
              <a:t>若未馬上食用，應予以適當保溫</a:t>
            </a:r>
            <a:endParaRPr lang="en-US" altLang="zh-TW" sz="4400" dirty="0" smtClean="0">
              <a:latin typeface="標楷體" panose="03000509000000000000" pitchFamily="65" charset="-120"/>
              <a:ea typeface="標楷體" panose="03000509000000000000" pitchFamily="65" charset="-120"/>
            </a:endParaRPr>
          </a:p>
          <a:p>
            <a:r>
              <a:rPr lang="zh-TW" altLang="en-US" sz="4400" dirty="0" smtClean="0">
                <a:latin typeface="標楷體" panose="03000509000000000000" pitchFamily="65" charset="-120"/>
                <a:ea typeface="標楷體" panose="03000509000000000000" pitchFamily="65" charset="-120"/>
              </a:rPr>
              <a:t>應避免長時間置於細菌快速繁殖之危險溫度帶（</a:t>
            </a:r>
            <a:r>
              <a:rPr lang="en-US" altLang="zh-TW" sz="4400" dirty="0" smtClean="0">
                <a:latin typeface="標楷體" panose="03000509000000000000" pitchFamily="65" charset="-120"/>
                <a:ea typeface="標楷體" panose="03000509000000000000" pitchFamily="65" charset="-120"/>
              </a:rPr>
              <a:t>7℃-60℃</a:t>
            </a:r>
            <a:r>
              <a:rPr lang="zh-TW" altLang="en-US" sz="4400" dirty="0" smtClean="0">
                <a:latin typeface="標楷體" panose="03000509000000000000" pitchFamily="65" charset="-120"/>
                <a:ea typeface="標楷體" panose="03000509000000000000" pitchFamily="65" charset="-120"/>
              </a:rPr>
              <a:t>）</a:t>
            </a:r>
            <a:endParaRPr lang="en-US" altLang="zh-TW" sz="4400" dirty="0" smtClean="0">
              <a:latin typeface="標楷體" panose="03000509000000000000" pitchFamily="65" charset="-120"/>
              <a:ea typeface="標楷體" panose="03000509000000000000" pitchFamily="65" charset="-120"/>
            </a:endParaRPr>
          </a:p>
          <a:p>
            <a:r>
              <a:rPr lang="zh-TW" altLang="en-US" sz="4400" dirty="0" smtClean="0">
                <a:latin typeface="標楷體" panose="03000509000000000000" pitchFamily="65" charset="-120"/>
                <a:ea typeface="標楷體" panose="03000509000000000000" pitchFamily="65" charset="-120"/>
              </a:rPr>
              <a:t>不置於地面、病媒出沒或髒污等地方</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72102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590277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624110"/>
            <a:ext cx="8911687" cy="1066145"/>
          </a:xfrm>
        </p:spPr>
        <p:txBody>
          <a:bodyPr>
            <a:normAutofit/>
          </a:bodyPr>
          <a:lstStyle/>
          <a:p>
            <a:r>
              <a:rPr lang="zh-TW" altLang="en-US" sz="4400" dirty="0" smtClean="0">
                <a:latin typeface="標楷體" panose="03000509000000000000" pitchFamily="65" charset="-120"/>
                <a:ea typeface="標楷體" panose="03000509000000000000" pitchFamily="65" charset="-120"/>
              </a:rPr>
              <a:t>十、</a:t>
            </a:r>
            <a:r>
              <a:rPr lang="zh-TW" altLang="en-US" sz="4400" dirty="0" smtClean="0">
                <a:latin typeface="標楷體" panose="03000509000000000000" pitchFamily="65" charset="-120"/>
                <a:ea typeface="標楷體" panose="03000509000000000000" pitchFamily="65" charset="-120"/>
                <a:hlinkClick r:id="rId2" action="ppaction://hlinkfile"/>
              </a:rPr>
              <a:t>暑假社團活動</a:t>
            </a:r>
            <a:r>
              <a:rPr lang="zh-TW" altLang="en-US" sz="4400" dirty="0" smtClean="0">
                <a:latin typeface="標楷體" panose="03000509000000000000" pitchFamily="65" charset="-120"/>
                <a:ea typeface="標楷體" panose="03000509000000000000" pitchFamily="65" charset="-120"/>
              </a:rPr>
              <a:t>注意事項</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189607" y="1690255"/>
            <a:ext cx="10762247" cy="4673599"/>
          </a:xfrm>
        </p:spPr>
        <p:txBody>
          <a:bodyPr>
            <a:noAutofit/>
          </a:bodyPr>
          <a:lstStyle/>
          <a:p>
            <a:r>
              <a:rPr lang="en-US" altLang="zh-TW" sz="3600" dirty="0" smtClean="0">
                <a:latin typeface="標楷體" panose="03000509000000000000" pitchFamily="65" charset="-120"/>
                <a:ea typeface="標楷體" panose="03000509000000000000" pitchFamily="65" charset="-120"/>
              </a:rPr>
              <a:t>1</a:t>
            </a:r>
            <a:r>
              <a:rPr lang="en-US" altLang="zh-TW" sz="3600" dirty="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注意</a:t>
            </a:r>
            <a:r>
              <a:rPr lang="zh-TW" altLang="en-US" sz="3600" dirty="0">
                <a:latin typeface="標楷體" panose="03000509000000000000" pitchFamily="65" charset="-120"/>
                <a:ea typeface="標楷體" panose="03000509000000000000" pitchFamily="65" charset="-120"/>
              </a:rPr>
              <a:t>上課</a:t>
            </a:r>
            <a:r>
              <a:rPr lang="zh-TW" altLang="en-US" sz="3600" dirty="0" smtClean="0">
                <a:latin typeface="標楷體" panose="03000509000000000000" pitchFamily="65" charset="-120"/>
                <a:ea typeface="標楷體" panose="03000509000000000000" pitchFamily="65" charset="-120"/>
              </a:rPr>
              <a:t>時間</a:t>
            </a:r>
            <a:endParaRPr lang="en-US" altLang="zh-TW" sz="3600" dirty="0" smtClean="0">
              <a:latin typeface="標楷體" panose="03000509000000000000" pitchFamily="65" charset="-120"/>
              <a:ea typeface="標楷體" panose="03000509000000000000" pitchFamily="65" charset="-120"/>
            </a:endParaRPr>
          </a:p>
          <a:p>
            <a:r>
              <a:rPr lang="en-US" altLang="zh-TW" sz="3600" dirty="0" smtClean="0">
                <a:latin typeface="標楷體" panose="03000509000000000000" pitchFamily="65" charset="-120"/>
                <a:ea typeface="標楷體" panose="03000509000000000000" pitchFamily="65" charset="-120"/>
              </a:rPr>
              <a:t>2</a:t>
            </a:r>
            <a:r>
              <a:rPr lang="en-US" altLang="zh-TW" sz="3600" dirty="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家長接送</a:t>
            </a:r>
            <a:endParaRPr lang="en-US" altLang="zh-TW" sz="3600" dirty="0" smtClean="0">
              <a:latin typeface="標楷體" panose="03000509000000000000" pitchFamily="65" charset="-120"/>
              <a:ea typeface="標楷體" panose="03000509000000000000" pitchFamily="65" charset="-120"/>
            </a:endParaRPr>
          </a:p>
          <a:p>
            <a:r>
              <a:rPr lang="en-US" altLang="zh-TW" sz="3600" dirty="0" smtClean="0">
                <a:latin typeface="標楷體" panose="03000509000000000000" pitchFamily="65" charset="-120"/>
                <a:ea typeface="標楷體" panose="03000509000000000000" pitchFamily="65" charset="-120"/>
              </a:rPr>
              <a:t>3.</a:t>
            </a:r>
            <a:r>
              <a:rPr lang="zh-TW" altLang="en-US" sz="3600" dirty="0" smtClean="0">
                <a:latin typeface="標楷體" panose="03000509000000000000" pitchFamily="65" charset="-120"/>
                <a:ea typeface="標楷體" panose="03000509000000000000" pitchFamily="65" charset="-120"/>
              </a:rPr>
              <a:t>穿著整齊服裝，帶茶水 。</a:t>
            </a:r>
            <a:endParaRPr lang="en-US" altLang="zh-TW" sz="3600" dirty="0" smtClean="0">
              <a:latin typeface="標楷體" panose="03000509000000000000" pitchFamily="65" charset="-120"/>
              <a:ea typeface="標楷體" panose="03000509000000000000" pitchFamily="65" charset="-120"/>
            </a:endParaRPr>
          </a:p>
          <a:p>
            <a:r>
              <a:rPr lang="en-US" altLang="zh-TW" sz="3600" dirty="0" smtClean="0">
                <a:latin typeface="標楷體" panose="03000509000000000000" pitchFamily="65" charset="-120"/>
                <a:ea typeface="標楷體" panose="03000509000000000000" pitchFamily="65" charset="-120"/>
              </a:rPr>
              <a:t>4</a:t>
            </a:r>
            <a:r>
              <a:rPr lang="en-US" altLang="zh-TW" sz="3600" dirty="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有身體不舒服、發燒現象請勿到校活動</a:t>
            </a:r>
            <a:endParaRPr lang="en-US" altLang="zh-TW" sz="3600" dirty="0" smtClean="0">
              <a:latin typeface="標楷體" panose="03000509000000000000" pitchFamily="65" charset="-120"/>
              <a:ea typeface="標楷體" panose="03000509000000000000" pitchFamily="65" charset="-120"/>
            </a:endParaRPr>
          </a:p>
          <a:p>
            <a:r>
              <a:rPr lang="en-US" altLang="zh-TW" sz="3600" dirty="0" smtClean="0">
                <a:latin typeface="標楷體" panose="03000509000000000000" pitchFamily="65" charset="-120"/>
                <a:ea typeface="標楷體" panose="03000509000000000000" pitchFamily="65" charset="-120"/>
              </a:rPr>
              <a:t>5</a:t>
            </a:r>
            <a:r>
              <a:rPr lang="en-US" altLang="zh-TW" sz="3600" dirty="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請假專線</a:t>
            </a:r>
            <a:r>
              <a:rPr lang="en-US" altLang="zh-TW" sz="3600" dirty="0" smtClean="0">
                <a:latin typeface="標楷體" panose="03000509000000000000" pitchFamily="65" charset="-120"/>
                <a:ea typeface="標楷體" panose="03000509000000000000" pitchFamily="65" charset="-120"/>
              </a:rPr>
              <a:t>7061481</a:t>
            </a:r>
          </a:p>
          <a:p>
            <a:r>
              <a:rPr lang="en-US" altLang="zh-TW" sz="3600" dirty="0" smtClean="0">
                <a:latin typeface="標楷體" panose="03000509000000000000" pitchFamily="65" charset="-120"/>
                <a:ea typeface="標楷體" panose="03000509000000000000" pitchFamily="65" charset="-120"/>
              </a:rPr>
              <a:t>6.</a:t>
            </a:r>
            <a:r>
              <a:rPr lang="zh-TW" altLang="zh-TW" sz="3600" dirty="0" smtClean="0">
                <a:latin typeface="標楷體" panose="03000509000000000000" pitchFamily="65" charset="-120"/>
                <a:ea typeface="標楷體" panose="03000509000000000000" pitchFamily="65" charset="-120"/>
              </a:rPr>
              <a:t>注意</a:t>
            </a:r>
            <a:r>
              <a:rPr lang="zh-TW" altLang="zh-TW" sz="3600" dirty="0">
                <a:latin typeface="標楷體" panose="03000509000000000000" pitchFamily="65" charset="-120"/>
                <a:ea typeface="標楷體" panose="03000509000000000000" pitchFamily="65" charset="-120"/>
              </a:rPr>
              <a:t>自身安全，如有發現可疑人士請儘速</a:t>
            </a:r>
            <a:r>
              <a:rPr lang="zh-TW" altLang="zh-TW" sz="3600" dirty="0" smtClean="0">
                <a:latin typeface="標楷體" panose="03000509000000000000" pitchFamily="65" charset="-120"/>
                <a:ea typeface="標楷體" panose="03000509000000000000" pitchFamily="65" charset="-120"/>
              </a:rPr>
              <a:t>告訴老</a:t>
            </a:r>
            <a:endParaRPr lang="en-US" altLang="zh-TW" sz="3600" dirty="0" smtClean="0">
              <a:latin typeface="標楷體" panose="03000509000000000000" pitchFamily="65" charset="-120"/>
              <a:ea typeface="標楷體" panose="03000509000000000000" pitchFamily="65" charset="-120"/>
            </a:endParaRPr>
          </a:p>
          <a:p>
            <a:pPr marL="0" indent="0">
              <a:buNone/>
            </a:pPr>
            <a:r>
              <a:rPr lang="en-US" altLang="zh-TW" sz="3600" dirty="0">
                <a:latin typeface="標楷體" panose="03000509000000000000" pitchFamily="65" charset="-120"/>
                <a:ea typeface="標楷體" panose="03000509000000000000" pitchFamily="65" charset="-120"/>
              </a:rPr>
              <a:t> </a:t>
            </a:r>
            <a:r>
              <a:rPr lang="en-US" altLang="zh-TW" sz="3600" dirty="0" smtClean="0">
                <a:latin typeface="標楷體" panose="03000509000000000000" pitchFamily="65" charset="-120"/>
                <a:ea typeface="標楷體" panose="03000509000000000000" pitchFamily="65" charset="-120"/>
              </a:rPr>
              <a:t>   </a:t>
            </a:r>
            <a:r>
              <a:rPr lang="zh-TW" altLang="zh-TW" sz="3600" dirty="0" smtClean="0">
                <a:latin typeface="標楷體" panose="03000509000000000000" pitchFamily="65" charset="-120"/>
                <a:ea typeface="標楷體" panose="03000509000000000000" pitchFamily="65" charset="-120"/>
              </a:rPr>
              <a:t>師</a:t>
            </a:r>
            <a:r>
              <a:rPr lang="zh-TW" altLang="zh-TW" sz="3600" dirty="0">
                <a:latin typeface="標楷體" panose="03000509000000000000" pitchFamily="65" charset="-120"/>
                <a:ea typeface="標楷體" panose="03000509000000000000" pitchFamily="65" charset="-120"/>
              </a:rPr>
              <a:t>處理。</a:t>
            </a:r>
            <a:endParaRPr lang="en-US" altLang="zh-TW" sz="3600" dirty="0">
              <a:latin typeface="標楷體" panose="03000509000000000000" pitchFamily="65" charset="-120"/>
              <a:ea typeface="標楷體" panose="03000509000000000000" pitchFamily="65" charset="-120"/>
            </a:endParaRP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27199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十一</a:t>
            </a:r>
            <a:r>
              <a:rPr lang="zh-TW" altLang="zh-TW" b="1" dirty="0" smtClean="0"/>
              <a:t>、</a:t>
            </a:r>
            <a:r>
              <a:rPr lang="zh-TW" altLang="zh-TW" b="1" dirty="0"/>
              <a:t>閱讀活動：</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normAutofit/>
          </a:bodyPr>
          <a:lstStyle/>
          <a:p>
            <a:r>
              <a:rPr lang="zh-TW" altLang="zh-TW" sz="4800" dirty="0"/>
              <a:t> </a:t>
            </a:r>
            <a:r>
              <a:rPr lang="zh-TW" altLang="zh-TW" sz="4800" dirty="0">
                <a:solidFill>
                  <a:schemeClr val="tx1"/>
                </a:solidFill>
              </a:rPr>
              <a:t>閱讀完成並繕寫學習單十</a:t>
            </a:r>
            <a:r>
              <a:rPr lang="zh-TW" altLang="zh-TW" sz="4800" dirty="0" smtClean="0">
                <a:solidFill>
                  <a:schemeClr val="tx1"/>
                </a:solidFill>
              </a:rPr>
              <a:t>篇</a:t>
            </a:r>
            <a:endParaRPr lang="en-US" altLang="zh-TW" sz="4800" dirty="0" smtClean="0">
              <a:solidFill>
                <a:schemeClr val="tx1"/>
              </a:solidFill>
            </a:endParaRPr>
          </a:p>
          <a:p>
            <a:r>
              <a:rPr lang="zh-TW" altLang="zh-TW" sz="4800" dirty="0" smtClean="0">
                <a:solidFill>
                  <a:schemeClr val="tx1"/>
                </a:solidFill>
              </a:rPr>
              <a:t>到</a:t>
            </a:r>
            <a:r>
              <a:rPr lang="zh-TW" altLang="zh-TW" sz="4800" dirty="0">
                <a:solidFill>
                  <a:schemeClr val="tx1"/>
                </a:solidFill>
              </a:rPr>
              <a:t>校圖書館和萬丹圖書館閱讀累計達</a:t>
            </a:r>
            <a:r>
              <a:rPr lang="en-US" altLang="zh-TW" sz="4800" dirty="0">
                <a:solidFill>
                  <a:schemeClr val="tx1"/>
                </a:solidFill>
              </a:rPr>
              <a:t>25</a:t>
            </a:r>
            <a:r>
              <a:rPr lang="zh-TW" altLang="zh-TW" sz="4800" dirty="0">
                <a:solidFill>
                  <a:schemeClr val="tx1"/>
                </a:solidFill>
              </a:rPr>
              <a:t>小時</a:t>
            </a:r>
            <a:r>
              <a:rPr lang="zh-TW" altLang="zh-TW" sz="4800" dirty="0" smtClean="0">
                <a:solidFill>
                  <a:schemeClr val="tx1"/>
                </a:solidFill>
              </a:rPr>
              <a:t>，</a:t>
            </a:r>
            <a:r>
              <a:rPr lang="en-US" altLang="zh-TW" sz="4800" dirty="0" smtClean="0">
                <a:solidFill>
                  <a:schemeClr val="tx1"/>
                </a:solidFill>
              </a:rPr>
              <a:t> </a:t>
            </a:r>
            <a:r>
              <a:rPr lang="zh-TW" altLang="zh-TW" sz="4800" dirty="0">
                <a:solidFill>
                  <a:schemeClr val="tx1"/>
                </a:solidFill>
              </a:rPr>
              <a:t>各可獲得摸彩券一張。 </a:t>
            </a:r>
          </a:p>
          <a:p>
            <a:endParaRPr lang="zh-TW" altLang="en-US" dirty="0"/>
          </a:p>
        </p:txBody>
      </p:sp>
    </p:spTree>
    <p:extLst>
      <p:ext uri="{BB962C8B-B14F-4D97-AF65-F5344CB8AC3E}">
        <p14:creationId xmlns:p14="http://schemas.microsoft.com/office/powerpoint/2010/main" val="842401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l="12177" r="3092"/>
          <a:stretch/>
        </p:blipFill>
        <p:spPr>
          <a:xfrm>
            <a:off x="0" y="0"/>
            <a:ext cx="5805997" cy="6858000"/>
          </a:xfrm>
          <a:prstGeom prst="rect">
            <a:avLst/>
          </a:prstGeom>
        </p:spPr>
      </p:pic>
      <p:pic>
        <p:nvPicPr>
          <p:cNvPr id="5" name="圖片 4"/>
          <p:cNvPicPr>
            <a:picLocks noChangeAspect="1"/>
          </p:cNvPicPr>
          <p:nvPr/>
        </p:nvPicPr>
        <p:blipFill rotWithShape="1">
          <a:blip r:embed="rId3"/>
          <a:srcRect l="5056" t="2441" r="1373" b="-2441"/>
          <a:stretch/>
        </p:blipFill>
        <p:spPr>
          <a:xfrm>
            <a:off x="5827801" y="56654"/>
            <a:ext cx="6364199" cy="6801346"/>
          </a:xfrm>
          <a:prstGeom prst="rect">
            <a:avLst/>
          </a:prstGeom>
        </p:spPr>
      </p:pic>
    </p:spTree>
    <p:extLst>
      <p:ext uri="{BB962C8B-B14F-4D97-AF65-F5344CB8AC3E}">
        <p14:creationId xmlns:p14="http://schemas.microsoft.com/office/powerpoint/2010/main" val="2289064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624110"/>
            <a:ext cx="8911687" cy="926016"/>
          </a:xfrm>
        </p:spPr>
        <p:txBody>
          <a:bodyPr/>
          <a:lstStyle/>
          <a:p>
            <a:r>
              <a:rPr lang="zh-TW" altLang="en-US" dirty="0"/>
              <a:t>廁所的警報器</a:t>
            </a:r>
          </a:p>
        </p:txBody>
      </p:sp>
      <p:pic>
        <p:nvPicPr>
          <p:cNvPr id="4" name="圖片 3"/>
          <p:cNvPicPr>
            <a:picLocks noChangeAspect="1"/>
          </p:cNvPicPr>
          <p:nvPr/>
        </p:nvPicPr>
        <p:blipFill>
          <a:blip r:embed="rId2"/>
          <a:stretch>
            <a:fillRect/>
          </a:stretch>
        </p:blipFill>
        <p:spPr>
          <a:xfrm>
            <a:off x="3735749" y="1959428"/>
            <a:ext cx="2978560" cy="3449986"/>
          </a:xfrm>
          <a:prstGeom prst="rect">
            <a:avLst/>
          </a:prstGeom>
        </p:spPr>
      </p:pic>
    </p:spTree>
    <p:extLst>
      <p:ext uri="{BB962C8B-B14F-4D97-AF65-F5344CB8AC3E}">
        <p14:creationId xmlns:p14="http://schemas.microsoft.com/office/powerpoint/2010/main" val="418298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sz="5400" b="1" dirty="0" smtClean="0"/>
              <a:t>十二、</a:t>
            </a:r>
            <a:r>
              <a:rPr lang="zh-TW" altLang="zh-TW" sz="5400" b="1" dirty="0" smtClean="0"/>
              <a:t>全</a:t>
            </a:r>
            <a:r>
              <a:rPr lang="zh-TW" altLang="zh-TW" sz="5400" b="1" dirty="0"/>
              <a:t>校返校日</a:t>
            </a:r>
            <a:r>
              <a:rPr lang="zh-TW" altLang="zh-TW" sz="5400" b="1" dirty="0" smtClean="0"/>
              <a:t>：</a:t>
            </a:r>
            <a:endParaRPr lang="zh-TW" altLang="en-US" sz="5400" dirty="0"/>
          </a:p>
        </p:txBody>
      </p:sp>
      <p:sp>
        <p:nvSpPr>
          <p:cNvPr id="3" name="內容版面配置區 2"/>
          <p:cNvSpPr>
            <a:spLocks noGrp="1"/>
          </p:cNvSpPr>
          <p:nvPr>
            <p:ph idx="1"/>
          </p:nvPr>
        </p:nvSpPr>
        <p:spPr>
          <a:xfrm>
            <a:off x="1136073" y="2133600"/>
            <a:ext cx="10368539" cy="3777622"/>
          </a:xfrm>
        </p:spPr>
        <p:txBody>
          <a:bodyPr>
            <a:noAutofit/>
          </a:bodyPr>
          <a:lstStyle/>
          <a:p>
            <a:r>
              <a:rPr lang="zh-TW" altLang="en-US" sz="5400" b="1" dirty="0" smtClean="0">
                <a:solidFill>
                  <a:schemeClr val="tx1"/>
                </a:solidFill>
              </a:rPr>
              <a:t>八</a:t>
            </a:r>
            <a:r>
              <a:rPr lang="zh-TW" altLang="zh-TW" sz="5400" b="1" dirty="0" smtClean="0">
                <a:solidFill>
                  <a:schemeClr val="tx1"/>
                </a:solidFill>
              </a:rPr>
              <a:t>月</a:t>
            </a:r>
            <a:r>
              <a:rPr lang="zh-TW" altLang="en-US" sz="5400" b="1" dirty="0" smtClean="0">
                <a:solidFill>
                  <a:schemeClr val="tx1"/>
                </a:solidFill>
              </a:rPr>
              <a:t>一</a:t>
            </a:r>
            <a:r>
              <a:rPr lang="zh-TW" altLang="zh-TW" sz="5400" b="1" dirty="0" smtClean="0">
                <a:solidFill>
                  <a:schemeClr val="tx1"/>
                </a:solidFill>
              </a:rPr>
              <a:t>日</a:t>
            </a:r>
            <a:r>
              <a:rPr lang="en-US" altLang="zh-TW" sz="5400" b="1" dirty="0">
                <a:solidFill>
                  <a:schemeClr val="tx1"/>
                </a:solidFill>
              </a:rPr>
              <a:t>(</a:t>
            </a:r>
            <a:r>
              <a:rPr lang="zh-TW" altLang="zh-TW" sz="5400" b="1" dirty="0" smtClean="0">
                <a:solidFill>
                  <a:schemeClr val="tx1"/>
                </a:solidFill>
              </a:rPr>
              <a:t>星期</a:t>
            </a:r>
            <a:r>
              <a:rPr lang="zh-TW" altLang="en-US" sz="5400" b="1" dirty="0" smtClean="0">
                <a:solidFill>
                  <a:schemeClr val="tx1"/>
                </a:solidFill>
              </a:rPr>
              <a:t>五</a:t>
            </a:r>
            <a:r>
              <a:rPr lang="en-US" altLang="zh-TW" sz="5400" b="1" dirty="0" smtClean="0">
                <a:solidFill>
                  <a:schemeClr val="tx1"/>
                </a:solidFill>
              </a:rPr>
              <a:t>)</a:t>
            </a:r>
            <a:r>
              <a:rPr lang="zh-TW" altLang="zh-TW" sz="5400" b="1" dirty="0">
                <a:solidFill>
                  <a:schemeClr val="tx1"/>
                </a:solidFill>
              </a:rPr>
              <a:t>及</a:t>
            </a:r>
            <a:r>
              <a:rPr lang="zh-TW" altLang="zh-TW" sz="5400" b="1" u="dbl" dirty="0" smtClean="0">
                <a:solidFill>
                  <a:schemeClr val="tx1"/>
                </a:solidFill>
              </a:rPr>
              <a:t>八月二十</a:t>
            </a:r>
            <a:r>
              <a:rPr lang="zh-TW" altLang="en-US" sz="5400" b="1" u="dbl" dirty="0" smtClean="0">
                <a:solidFill>
                  <a:schemeClr val="tx1"/>
                </a:solidFill>
              </a:rPr>
              <a:t>九</a:t>
            </a:r>
            <a:r>
              <a:rPr lang="zh-TW" altLang="zh-TW" sz="5400" b="1" u="dbl" dirty="0" smtClean="0">
                <a:solidFill>
                  <a:schemeClr val="tx1"/>
                </a:solidFill>
              </a:rPr>
              <a:t>日</a:t>
            </a:r>
            <a:r>
              <a:rPr lang="en-US" altLang="zh-TW" sz="5400" b="1" u="dbl" dirty="0">
                <a:solidFill>
                  <a:schemeClr val="tx1"/>
                </a:solidFill>
              </a:rPr>
              <a:t>(</a:t>
            </a:r>
            <a:r>
              <a:rPr lang="zh-TW" altLang="zh-TW" sz="5400" b="1" u="dbl" dirty="0" smtClean="0">
                <a:solidFill>
                  <a:schemeClr val="tx1"/>
                </a:solidFill>
              </a:rPr>
              <a:t>星期</a:t>
            </a:r>
            <a:r>
              <a:rPr lang="zh-TW" altLang="en-US" sz="5400" b="1" u="dbl" dirty="0" smtClean="0">
                <a:solidFill>
                  <a:schemeClr val="tx1"/>
                </a:solidFill>
              </a:rPr>
              <a:t>五</a:t>
            </a:r>
            <a:r>
              <a:rPr lang="en-US" altLang="zh-TW" sz="5400" b="1" u="dbl" dirty="0" smtClean="0">
                <a:solidFill>
                  <a:schemeClr val="tx1"/>
                </a:solidFill>
              </a:rPr>
              <a:t>)(</a:t>
            </a:r>
            <a:r>
              <a:rPr lang="zh-TW" altLang="zh-TW" sz="5400" b="1" u="dbl" dirty="0">
                <a:solidFill>
                  <a:schemeClr val="tx1"/>
                </a:solidFill>
              </a:rPr>
              <a:t>發教課書，請帶</a:t>
            </a:r>
            <a:r>
              <a:rPr lang="zh-TW" altLang="zh-TW" sz="5400" b="1" u="dbl" dirty="0" smtClean="0">
                <a:solidFill>
                  <a:schemeClr val="tx1"/>
                </a:solidFill>
              </a:rPr>
              <a:t>書包</a:t>
            </a:r>
            <a:r>
              <a:rPr lang="en-US" altLang="zh-TW" sz="5400" b="1" u="dbl" dirty="0">
                <a:solidFill>
                  <a:schemeClr val="tx1"/>
                </a:solidFill>
              </a:rPr>
              <a:t>)</a:t>
            </a:r>
            <a:r>
              <a:rPr lang="zh-TW" altLang="zh-TW" sz="5400" b="1" dirty="0">
                <a:solidFill>
                  <a:schemeClr val="tx1"/>
                </a:solidFill>
              </a:rPr>
              <a:t>，返校日</a:t>
            </a:r>
            <a:r>
              <a:rPr lang="zh-TW" altLang="zh-TW" sz="5400" b="1" u="sng" dirty="0">
                <a:solidFill>
                  <a:schemeClr val="tx1"/>
                </a:solidFill>
              </a:rPr>
              <a:t>上午</a:t>
            </a:r>
            <a:r>
              <a:rPr lang="en-US" altLang="zh-TW" sz="5400" b="1" u="sng" dirty="0">
                <a:solidFill>
                  <a:schemeClr val="tx1"/>
                </a:solidFill>
              </a:rPr>
              <a:t>10</a:t>
            </a:r>
            <a:r>
              <a:rPr lang="zh-TW" altLang="zh-TW" sz="5400" b="1" u="sng" dirty="0">
                <a:solidFill>
                  <a:schemeClr val="tx1"/>
                </a:solidFill>
              </a:rPr>
              <a:t>：</a:t>
            </a:r>
            <a:r>
              <a:rPr lang="en-US" altLang="zh-TW" sz="5400" b="1" u="sng" dirty="0">
                <a:solidFill>
                  <a:schemeClr val="tx1"/>
                </a:solidFill>
              </a:rPr>
              <a:t>00</a:t>
            </a:r>
            <a:r>
              <a:rPr lang="zh-TW" altLang="zh-TW" sz="5400" b="1" u="sng" dirty="0">
                <a:solidFill>
                  <a:schemeClr val="tx1"/>
                </a:solidFill>
              </a:rPr>
              <a:t>放學</a:t>
            </a:r>
            <a:r>
              <a:rPr lang="zh-TW" altLang="zh-TW" sz="5400" b="1" dirty="0">
                <a:solidFill>
                  <a:schemeClr val="tx1"/>
                </a:solidFill>
              </a:rPr>
              <a:t>，家長請依時間接送。</a:t>
            </a:r>
            <a:r>
              <a:rPr lang="zh-TW" altLang="zh-TW" sz="5400" dirty="0">
                <a:solidFill>
                  <a:schemeClr val="tx1"/>
                </a:solidFill>
              </a:rPr>
              <a:t/>
            </a:r>
            <a:br>
              <a:rPr lang="zh-TW" altLang="zh-TW" sz="5400" dirty="0">
                <a:solidFill>
                  <a:schemeClr val="tx1"/>
                </a:solidFill>
              </a:rPr>
            </a:br>
            <a:endParaRPr lang="zh-TW" altLang="en-US" sz="5400" dirty="0">
              <a:solidFill>
                <a:schemeClr val="tx1"/>
              </a:solidFill>
            </a:endParaRPr>
          </a:p>
        </p:txBody>
      </p:sp>
    </p:spTree>
    <p:extLst>
      <p:ext uri="{BB962C8B-B14F-4D97-AF65-F5344CB8AC3E}">
        <p14:creationId xmlns:p14="http://schemas.microsoft.com/office/powerpoint/2010/main" val="1813230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6000" b="1" dirty="0" smtClean="0"/>
              <a:t>十</a:t>
            </a:r>
            <a:r>
              <a:rPr lang="zh-TW" altLang="en-US" sz="6000" b="1" dirty="0" smtClean="0"/>
              <a:t>三</a:t>
            </a:r>
            <a:r>
              <a:rPr lang="zh-TW" altLang="zh-TW" sz="6000" b="1" dirty="0" smtClean="0"/>
              <a:t>、</a:t>
            </a:r>
            <a:r>
              <a:rPr lang="zh-TW" altLang="zh-TW" sz="6000" b="1" dirty="0"/>
              <a:t>開</a:t>
            </a:r>
            <a:r>
              <a:rPr lang="en-US" altLang="zh-TW" sz="6000" b="1" dirty="0"/>
              <a:t>  </a:t>
            </a:r>
            <a:r>
              <a:rPr lang="zh-TW" altLang="zh-TW" sz="6000" b="1" dirty="0"/>
              <a:t>學</a:t>
            </a:r>
            <a:r>
              <a:rPr lang="en-US" altLang="zh-TW" sz="6000" b="1" dirty="0"/>
              <a:t>  </a:t>
            </a:r>
            <a:r>
              <a:rPr lang="zh-TW" altLang="zh-TW" sz="6000" b="1" dirty="0"/>
              <a:t>日</a:t>
            </a:r>
            <a:r>
              <a:rPr lang="en-US" altLang="zh-TW" sz="6000" b="1" dirty="0" smtClean="0"/>
              <a:t>:</a:t>
            </a:r>
            <a:endParaRPr lang="zh-TW" altLang="en-US" sz="6000" dirty="0"/>
          </a:p>
        </p:txBody>
      </p:sp>
      <p:sp>
        <p:nvSpPr>
          <p:cNvPr id="3" name="內容版面配置區 2"/>
          <p:cNvSpPr>
            <a:spLocks noGrp="1"/>
          </p:cNvSpPr>
          <p:nvPr>
            <p:ph idx="1"/>
          </p:nvPr>
        </p:nvSpPr>
        <p:spPr/>
        <p:txBody>
          <a:bodyPr>
            <a:normAutofit/>
          </a:bodyPr>
          <a:lstStyle/>
          <a:p>
            <a:r>
              <a:rPr lang="zh-TW" altLang="en-US" sz="6600" b="1" dirty="0" smtClean="0">
                <a:solidFill>
                  <a:schemeClr val="tx1"/>
                </a:solidFill>
              </a:rPr>
              <a:t>九</a:t>
            </a:r>
            <a:r>
              <a:rPr lang="zh-TW" altLang="zh-TW" sz="6600" b="1" dirty="0" smtClean="0">
                <a:solidFill>
                  <a:schemeClr val="tx1"/>
                </a:solidFill>
              </a:rPr>
              <a:t>月</a:t>
            </a:r>
            <a:r>
              <a:rPr lang="zh-TW" altLang="en-US" sz="6600" b="1" dirty="0" smtClean="0">
                <a:solidFill>
                  <a:schemeClr val="tx1"/>
                </a:solidFill>
              </a:rPr>
              <a:t>一</a:t>
            </a:r>
            <a:r>
              <a:rPr lang="zh-TW" altLang="zh-TW" sz="6600" b="1" dirty="0" smtClean="0">
                <a:solidFill>
                  <a:schemeClr val="tx1"/>
                </a:solidFill>
              </a:rPr>
              <a:t>日</a:t>
            </a:r>
            <a:r>
              <a:rPr lang="en-US" altLang="zh-TW" sz="6600" b="1" dirty="0">
                <a:solidFill>
                  <a:schemeClr val="tx1"/>
                </a:solidFill>
              </a:rPr>
              <a:t>(</a:t>
            </a:r>
            <a:r>
              <a:rPr lang="zh-TW" altLang="zh-TW" sz="6600" b="1" dirty="0" smtClean="0">
                <a:solidFill>
                  <a:schemeClr val="tx1"/>
                </a:solidFill>
              </a:rPr>
              <a:t>星期</a:t>
            </a:r>
            <a:r>
              <a:rPr lang="zh-TW" altLang="en-US" sz="6600" b="1" dirty="0">
                <a:solidFill>
                  <a:schemeClr val="tx1"/>
                </a:solidFill>
              </a:rPr>
              <a:t>一</a:t>
            </a:r>
            <a:r>
              <a:rPr lang="en-US" altLang="zh-TW" sz="6600" b="1" dirty="0" smtClean="0">
                <a:solidFill>
                  <a:schemeClr val="tx1"/>
                </a:solidFill>
              </a:rPr>
              <a:t>)</a:t>
            </a:r>
            <a:r>
              <a:rPr lang="zh-TW" altLang="zh-TW" sz="6600" b="1" dirty="0">
                <a:solidFill>
                  <a:schemeClr val="tx1"/>
                </a:solidFill>
              </a:rPr>
              <a:t>正式上課</a:t>
            </a:r>
            <a:r>
              <a:rPr lang="en-US" altLang="zh-TW" sz="6600" b="1" u="sng" dirty="0">
                <a:solidFill>
                  <a:schemeClr val="tx1"/>
                </a:solidFill>
              </a:rPr>
              <a:t>(</a:t>
            </a:r>
            <a:r>
              <a:rPr lang="zh-TW" altLang="zh-TW" sz="6600" b="1" u="sng" dirty="0">
                <a:solidFill>
                  <a:schemeClr val="tx1"/>
                </a:solidFill>
              </a:rPr>
              <a:t>午餐開始</a:t>
            </a:r>
            <a:r>
              <a:rPr lang="en-US" altLang="zh-TW" sz="6600" b="1" u="sng" dirty="0">
                <a:solidFill>
                  <a:schemeClr val="tx1"/>
                </a:solidFill>
              </a:rPr>
              <a:t>)</a:t>
            </a:r>
            <a:r>
              <a:rPr lang="en-US" altLang="zh-TW" sz="6600" b="1" dirty="0">
                <a:solidFill>
                  <a:schemeClr val="tx1"/>
                </a:solidFill>
              </a:rPr>
              <a:t> </a:t>
            </a:r>
            <a:endParaRPr lang="zh-TW" altLang="en-US" sz="6600" dirty="0">
              <a:solidFill>
                <a:schemeClr val="tx1"/>
              </a:solidFill>
            </a:endParaRPr>
          </a:p>
        </p:txBody>
      </p:sp>
    </p:spTree>
    <p:extLst>
      <p:ext uri="{BB962C8B-B14F-4D97-AF65-F5344CB8AC3E}">
        <p14:creationId xmlns:p14="http://schemas.microsoft.com/office/powerpoint/2010/main" val="659420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52928" y="1360476"/>
            <a:ext cx="9283856" cy="2989581"/>
          </a:xfrm>
          <a:prstGeom prst="rect">
            <a:avLst/>
          </a:prstGeom>
          <a:noFill/>
        </p:spPr>
        <p:txBody>
          <a:bodyPr wrap="none" lIns="91440" tIns="45720" rIns="91440" bIns="45720">
            <a:prstTxWarp prst="textArchUp">
              <a:avLst>
                <a:gd name="adj" fmla="val 10800000"/>
              </a:avLst>
            </a:prstTxWarp>
            <a:spAutoFit/>
          </a:bodyPr>
          <a:lstStyle/>
          <a:p>
            <a:pPr algn="ctr"/>
            <a:r>
              <a:rPr lang="zh-TW" altLang="en-US" sz="8000" b="1" dirty="0" smtClean="0">
                <a:ln w="0"/>
                <a:solidFill>
                  <a:srgbClr val="002060"/>
                </a:solidFill>
                <a:effectLst>
                  <a:outerShdw blurRad="38100" dist="25400" dir="5400000" algn="ctr" rotWithShape="0">
                    <a:srgbClr val="6E747A">
                      <a:alpha val="43000"/>
                    </a:srgbClr>
                  </a:outerShdw>
                </a:effectLst>
                <a:latin typeface="+mn-ea"/>
                <a:ea typeface="文鼎海報體" panose="02010609010101010101" pitchFamily="49" charset="-120"/>
              </a:rPr>
              <a:t>暑   假   愉   快</a:t>
            </a:r>
            <a:endParaRPr lang="zh-TW" altLang="en-US" sz="8000" b="1" cap="none" spc="0" dirty="0">
              <a:ln w="0"/>
              <a:solidFill>
                <a:srgbClr val="002060"/>
              </a:solidFill>
              <a:effectLst>
                <a:outerShdw blurRad="38100" dist="25400" dir="5400000" algn="ctr" rotWithShape="0">
                  <a:srgbClr val="6E747A">
                    <a:alpha val="43000"/>
                  </a:srgbClr>
                </a:outerShdw>
              </a:effectLst>
              <a:latin typeface="+mn-ea"/>
              <a:ea typeface="文鼎海報體" panose="02010609010101010101" pitchFamily="49" charset="-120"/>
            </a:endParaRPr>
          </a:p>
        </p:txBody>
      </p:sp>
      <p:pic>
        <p:nvPicPr>
          <p:cNvPr id="3074" name="Picture 2" descr="未提供相片說明。"/>
          <p:cNvPicPr>
            <a:picLocks noChangeAspect="1" noChangeArrowheads="1"/>
          </p:cNvPicPr>
          <p:nvPr/>
        </p:nvPicPr>
        <p:blipFill rotWithShape="1">
          <a:blip r:embed="rId2">
            <a:extLst>
              <a:ext uri="{28A0092B-C50C-407E-A947-70E740481C1C}">
                <a14:useLocalDpi xmlns:a14="http://schemas.microsoft.com/office/drawing/2010/main" val="0"/>
              </a:ext>
            </a:extLst>
          </a:blip>
          <a:srcRect t="47065"/>
          <a:stretch/>
        </p:blipFill>
        <p:spPr bwMode="auto">
          <a:xfrm>
            <a:off x="195309" y="2974019"/>
            <a:ext cx="12020794" cy="37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396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6826410" y="22705"/>
            <a:ext cx="5365590" cy="6812590"/>
          </a:xfrm>
          <a:prstGeom prst="rect">
            <a:avLst/>
          </a:prstGeom>
        </p:spPr>
      </p:pic>
      <p:pic>
        <p:nvPicPr>
          <p:cNvPr id="4" name="圖片 3"/>
          <p:cNvPicPr>
            <a:picLocks noChangeAspect="1"/>
          </p:cNvPicPr>
          <p:nvPr/>
        </p:nvPicPr>
        <p:blipFill>
          <a:blip r:embed="rId3"/>
          <a:stretch>
            <a:fillRect/>
          </a:stretch>
        </p:blipFill>
        <p:spPr>
          <a:xfrm>
            <a:off x="0" y="0"/>
            <a:ext cx="6826410" cy="6858000"/>
          </a:xfrm>
          <a:prstGeom prst="rect">
            <a:avLst/>
          </a:prstGeom>
        </p:spPr>
      </p:pic>
    </p:spTree>
    <p:extLst>
      <p:ext uri="{BB962C8B-B14F-4D97-AF65-F5344CB8AC3E}">
        <p14:creationId xmlns:p14="http://schemas.microsoft.com/office/powerpoint/2010/main" val="2831469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32640" y="300780"/>
            <a:ext cx="3684783" cy="894974"/>
          </a:xfrm>
        </p:spPr>
        <p:txBody>
          <a:bodyPr/>
          <a:lstStyle/>
          <a:p>
            <a:r>
              <a:rPr lang="zh-TW" altLang="en-US" b="1" dirty="0" smtClean="0"/>
              <a:t>二</a:t>
            </a:r>
            <a:r>
              <a:rPr lang="zh-TW" altLang="zh-TW" b="1" dirty="0" smtClean="0"/>
              <a:t>、</a:t>
            </a:r>
            <a:r>
              <a:rPr lang="zh-TW" altLang="zh-TW" b="1" dirty="0"/>
              <a:t>交通安全</a:t>
            </a:r>
            <a:r>
              <a:rPr lang="zh-TW" altLang="zh-TW" b="1" dirty="0" smtClean="0"/>
              <a:t>：</a:t>
            </a:r>
            <a:endParaRPr lang="zh-TW" altLang="en-US" dirty="0"/>
          </a:p>
        </p:txBody>
      </p:sp>
      <p:sp>
        <p:nvSpPr>
          <p:cNvPr id="3" name="內容版面配置區 2"/>
          <p:cNvSpPr>
            <a:spLocks noGrp="1"/>
          </p:cNvSpPr>
          <p:nvPr>
            <p:ph idx="1"/>
          </p:nvPr>
        </p:nvSpPr>
        <p:spPr>
          <a:xfrm>
            <a:off x="1686757" y="1020263"/>
            <a:ext cx="10338990" cy="5559007"/>
          </a:xfrm>
        </p:spPr>
        <p:txBody>
          <a:bodyPr>
            <a:noAutofit/>
          </a:bodyPr>
          <a:lstStyle/>
          <a:p>
            <a:pPr marL="0" indent="0">
              <a:buNone/>
            </a:pPr>
            <a:r>
              <a:rPr lang="zh-TW" altLang="en-US" sz="28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遵守</a:t>
            </a:r>
            <a:r>
              <a:rPr lang="zh-TW" altLang="en-US" sz="3200" dirty="0">
                <a:latin typeface="標楷體" panose="03000509000000000000" pitchFamily="65" charset="-120"/>
                <a:ea typeface="標楷體" panose="03000509000000000000" pitchFamily="65" charset="-120"/>
              </a:rPr>
              <a:t>交通規則，減速慢行，切</a:t>
            </a:r>
            <a:r>
              <a:rPr lang="zh-TW" altLang="en-US" sz="3200" dirty="0" smtClean="0">
                <a:latin typeface="標楷體" panose="03000509000000000000" pitchFamily="65" charset="-120"/>
                <a:ea typeface="標楷體" panose="03000509000000000000" pitchFamily="65" charset="-120"/>
              </a:rPr>
              <a:t>勿危險</a:t>
            </a:r>
            <a:r>
              <a:rPr lang="zh-TW" altLang="en-US" sz="3200" dirty="0">
                <a:latin typeface="標楷體" panose="03000509000000000000" pitchFamily="65" charset="-120"/>
                <a:ea typeface="標楷體" panose="03000509000000000000" pitchFamily="65" charset="-120"/>
              </a:rPr>
              <a:t>駕駛，以策</a:t>
            </a:r>
            <a:r>
              <a:rPr lang="zh-TW" altLang="en-US" sz="3200" dirty="0" smtClean="0">
                <a:latin typeface="標楷體" panose="03000509000000000000" pitchFamily="65" charset="-120"/>
                <a:ea typeface="標楷體" panose="03000509000000000000" pitchFamily="65" charset="-120"/>
              </a:rPr>
              <a:t>安全 </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自行車</a:t>
            </a:r>
            <a:r>
              <a:rPr lang="zh-TW" altLang="en-US" sz="3200" dirty="0">
                <a:latin typeface="標楷體" panose="03000509000000000000" pitchFamily="65" charset="-120"/>
                <a:ea typeface="標楷體" panose="03000509000000000000" pitchFamily="65" charset="-120"/>
              </a:rPr>
              <a:t>、機車與微型電動二輪車安全</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b="1" dirty="0">
                <a:latin typeface="標楷體" panose="03000509000000000000" pitchFamily="65" charset="-120"/>
                <a:ea typeface="標楷體" panose="03000509000000000000" pitchFamily="65" charset="-120"/>
              </a:rPr>
              <a:t> </a:t>
            </a:r>
            <a:r>
              <a:rPr lang="zh-TW" altLang="en-US" sz="3200" b="1" dirty="0" smtClean="0">
                <a:latin typeface="標楷體" panose="03000509000000000000" pitchFamily="65" charset="-120"/>
                <a:ea typeface="標楷體" panose="03000509000000000000" pitchFamily="65" charset="-120"/>
              </a:rPr>
              <a:t> 禮</a:t>
            </a:r>
            <a:r>
              <a:rPr lang="zh-TW" altLang="en-US" sz="3200" b="1" dirty="0">
                <a:latin typeface="標楷體" panose="03000509000000000000" pitchFamily="65" charset="-120"/>
                <a:ea typeface="標楷體" panose="03000509000000000000" pitchFamily="65" charset="-120"/>
              </a:rPr>
              <a:t>讓行人優先通行</a:t>
            </a:r>
            <a:r>
              <a:rPr lang="zh-TW" altLang="en-US" sz="3200" dirty="0">
                <a:latin typeface="標楷體" panose="03000509000000000000" pitchFamily="65" charset="-120"/>
                <a:ea typeface="標楷體" panose="03000509000000000000" pitchFamily="65" charset="-120"/>
              </a:rPr>
              <a:t>，依規定</a:t>
            </a:r>
            <a:r>
              <a:rPr lang="zh-TW" altLang="en-US" sz="3200" b="1" dirty="0">
                <a:latin typeface="標楷體" panose="03000509000000000000" pitchFamily="65" charset="-120"/>
                <a:ea typeface="標楷體" panose="03000509000000000000" pitchFamily="65" charset="-120"/>
              </a:rPr>
              <a:t>兩段式左</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右</a:t>
            </a:r>
            <a:r>
              <a:rPr lang="en-US" altLang="zh-TW" sz="3200" b="1" dirty="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轉</a:t>
            </a:r>
            <a:r>
              <a:rPr lang="zh-TW" altLang="en-US" sz="3200" dirty="0" smtClean="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不得</a:t>
            </a:r>
            <a:r>
              <a:rPr lang="zh-TW" altLang="en-US" sz="3200" b="1" dirty="0" smtClean="0">
                <a:latin typeface="標楷體" panose="03000509000000000000" pitchFamily="65" charset="-120"/>
                <a:ea typeface="標楷體" panose="03000509000000000000" pitchFamily="65" charset="-120"/>
              </a:rPr>
              <a:t>爭</a:t>
            </a:r>
            <a:endParaRPr lang="en-US" altLang="zh-TW" sz="3200" b="1" dirty="0" smtClean="0">
              <a:latin typeface="標楷體" panose="03000509000000000000" pitchFamily="65" charset="-120"/>
              <a:ea typeface="標楷體" panose="03000509000000000000" pitchFamily="65" charset="-120"/>
            </a:endParaRPr>
          </a:p>
          <a:p>
            <a:pPr marL="0" indent="0">
              <a:buNone/>
            </a:pPr>
            <a:r>
              <a:rPr lang="zh-TW" altLang="en-US" sz="3200" b="1" dirty="0">
                <a:latin typeface="標楷體" panose="03000509000000000000" pitchFamily="65" charset="-120"/>
                <a:ea typeface="標楷體" panose="03000509000000000000" pitchFamily="65" charset="-120"/>
              </a:rPr>
              <a:t> </a:t>
            </a:r>
            <a:r>
              <a:rPr lang="zh-TW" altLang="en-US" sz="3200" b="1" dirty="0" smtClean="0">
                <a:latin typeface="標楷體" panose="03000509000000000000" pitchFamily="65" charset="-120"/>
                <a:ea typeface="標楷體" panose="03000509000000000000" pitchFamily="65" charset="-120"/>
              </a:rPr>
              <a:t> 先</a:t>
            </a:r>
            <a:r>
              <a:rPr lang="zh-TW" altLang="en-US" sz="3200" b="1" dirty="0">
                <a:latin typeface="標楷體" panose="03000509000000000000" pitchFamily="65" charset="-120"/>
                <a:ea typeface="標楷體" panose="03000509000000000000" pitchFamily="65" charset="-120"/>
              </a:rPr>
              <a:t>、爭道</a:t>
            </a:r>
            <a:r>
              <a:rPr lang="zh-TW" altLang="en-US" sz="3200" dirty="0" smtClean="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競</a:t>
            </a:r>
            <a:r>
              <a:rPr lang="zh-TW" altLang="en-US" sz="3200" b="1" dirty="0">
                <a:latin typeface="標楷體" panose="03000509000000000000" pitchFamily="65" charset="-120"/>
                <a:ea typeface="標楷體" panose="03000509000000000000" pitchFamily="65" charset="-120"/>
              </a:rPr>
              <a:t>駛</a:t>
            </a:r>
            <a:r>
              <a:rPr lang="zh-TW" altLang="en-US" sz="3200" dirty="0" smtClean="0">
                <a:latin typeface="標楷體" panose="03000509000000000000" pitchFamily="65" charset="-120"/>
                <a:ea typeface="標楷體" panose="03000509000000000000" pitchFamily="65" charset="-120"/>
              </a:rPr>
              <a:t>或其他</a:t>
            </a:r>
            <a:r>
              <a:rPr lang="zh-TW" altLang="en-US" sz="3200" dirty="0">
                <a:latin typeface="標楷體" panose="03000509000000000000" pitchFamily="65" charset="-120"/>
                <a:ea typeface="標楷體" panose="03000509000000000000" pitchFamily="65" charset="-120"/>
              </a:rPr>
              <a:t>危險方式</a:t>
            </a:r>
            <a:r>
              <a:rPr lang="zh-TW" altLang="en-US" sz="3200" dirty="0" smtClean="0">
                <a:latin typeface="標楷體" panose="03000509000000000000" pitchFamily="65" charset="-120"/>
                <a:ea typeface="標楷體" panose="03000509000000000000" pitchFamily="65" charset="-120"/>
              </a:rPr>
              <a:t>駕駛</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避免過於靠近行駛於大型車前或併行，以維護生命安全 </a:t>
            </a:r>
          </a:p>
          <a:p>
            <a:r>
              <a:rPr lang="zh-TW" altLang="en-US" sz="3200" b="1" dirty="0" smtClean="0">
                <a:latin typeface="標楷體" panose="03000509000000000000" pitchFamily="65" charset="-120"/>
                <a:ea typeface="標楷體" panose="03000509000000000000" pitchFamily="65" charset="-120"/>
              </a:rPr>
              <a:t>不無照駕駛</a:t>
            </a:r>
            <a:endParaRPr lang="en-US" altLang="zh-TW" sz="3200" b="1" dirty="0" smtClean="0">
              <a:latin typeface="標楷體" panose="03000509000000000000" pitchFamily="65" charset="-120"/>
              <a:ea typeface="標楷體" panose="03000509000000000000" pitchFamily="65" charset="-120"/>
            </a:endParaRPr>
          </a:p>
          <a:p>
            <a:r>
              <a:rPr lang="zh-TW" altLang="zh-TW" sz="3200" dirty="0" smtClean="0">
                <a:latin typeface="標楷體" panose="03000509000000000000" pitchFamily="65" charset="-120"/>
                <a:ea typeface="標楷體" panose="03000509000000000000" pitchFamily="65" charset="-120"/>
              </a:rPr>
              <a:t>乘坐</a:t>
            </a:r>
            <a:r>
              <a:rPr lang="zh-TW" altLang="zh-TW" sz="3200" dirty="0">
                <a:latin typeface="標楷體" panose="03000509000000000000" pitchFamily="65" charset="-120"/>
                <a:ea typeface="標楷體" panose="03000509000000000000" pitchFamily="65" charset="-120"/>
              </a:rPr>
              <a:t>機車，配戴</a:t>
            </a:r>
            <a:r>
              <a:rPr lang="zh-TW" altLang="zh-TW" sz="3200" dirty="0" smtClean="0">
                <a:latin typeface="標楷體" panose="03000509000000000000" pitchFamily="65" charset="-120"/>
                <a:ea typeface="標楷體" panose="03000509000000000000" pitchFamily="65" charset="-120"/>
              </a:rPr>
              <a:t>安全帽</a:t>
            </a:r>
            <a:endParaRPr lang="en-US" altLang="zh-TW" sz="3200" dirty="0" smtClean="0">
              <a:latin typeface="標楷體" panose="03000509000000000000" pitchFamily="65" charset="-120"/>
              <a:ea typeface="標楷體" panose="03000509000000000000" pitchFamily="65" charset="-120"/>
            </a:endParaRPr>
          </a:p>
          <a:p>
            <a:r>
              <a:rPr lang="zh-TW" altLang="zh-TW" sz="3200" dirty="0" smtClean="0">
                <a:latin typeface="標楷體" panose="03000509000000000000" pitchFamily="65" charset="-120"/>
                <a:ea typeface="標楷體" panose="03000509000000000000" pitchFamily="65" charset="-120"/>
              </a:rPr>
              <a:t>乘坐</a:t>
            </a:r>
            <a:r>
              <a:rPr lang="zh-TW" altLang="zh-TW" sz="3200" dirty="0">
                <a:latin typeface="標楷體" panose="03000509000000000000" pitchFamily="65" charset="-120"/>
                <a:ea typeface="標楷體" panose="03000509000000000000" pitchFamily="65" charset="-120"/>
              </a:rPr>
              <a:t>小型車，扣上安全帶</a:t>
            </a:r>
            <a:r>
              <a:rPr lang="zh-TW" altLang="zh-TW"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9996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0"/>
            <a:ext cx="5317724" cy="6858000"/>
          </a:xfrm>
          <a:prstGeom prst="rect">
            <a:avLst/>
          </a:prstGeom>
        </p:spPr>
      </p:pic>
      <p:pic>
        <p:nvPicPr>
          <p:cNvPr id="6" name="圖片 5"/>
          <p:cNvPicPr>
            <a:picLocks noChangeAspect="1"/>
          </p:cNvPicPr>
          <p:nvPr/>
        </p:nvPicPr>
        <p:blipFill>
          <a:blip r:embed="rId3"/>
          <a:stretch>
            <a:fillRect/>
          </a:stretch>
        </p:blipFill>
        <p:spPr>
          <a:xfrm>
            <a:off x="5309558" y="0"/>
            <a:ext cx="6858000" cy="6858000"/>
          </a:xfrm>
          <a:prstGeom prst="rect">
            <a:avLst/>
          </a:prstGeom>
        </p:spPr>
      </p:pic>
    </p:spTree>
    <p:extLst>
      <p:ext uri="{BB962C8B-B14F-4D97-AF65-F5344CB8AC3E}">
        <p14:creationId xmlns:p14="http://schemas.microsoft.com/office/powerpoint/2010/main" val="1574431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1"/>
            <a:ext cx="7670308" cy="6856313"/>
          </a:xfrm>
          <a:prstGeom prst="rect">
            <a:avLst/>
          </a:prstGeom>
        </p:spPr>
      </p:pic>
      <p:pic>
        <p:nvPicPr>
          <p:cNvPr id="5" name="圖片 4"/>
          <p:cNvPicPr>
            <a:picLocks noChangeAspect="1"/>
          </p:cNvPicPr>
          <p:nvPr/>
        </p:nvPicPr>
        <p:blipFill>
          <a:blip r:embed="rId3"/>
          <a:stretch>
            <a:fillRect/>
          </a:stretch>
        </p:blipFill>
        <p:spPr>
          <a:xfrm>
            <a:off x="7670308" y="0"/>
            <a:ext cx="4210973" cy="6822733"/>
          </a:xfrm>
          <a:prstGeom prst="rect">
            <a:avLst/>
          </a:prstGeom>
        </p:spPr>
      </p:pic>
    </p:spTree>
    <p:extLst>
      <p:ext uri="{BB962C8B-B14F-4D97-AF65-F5344CB8AC3E}">
        <p14:creationId xmlns:p14="http://schemas.microsoft.com/office/powerpoint/2010/main" val="54773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rotWithShape="1">
          <a:blip r:embed="rId2"/>
          <a:srcRect l="3105"/>
          <a:stretch/>
        </p:blipFill>
        <p:spPr>
          <a:xfrm>
            <a:off x="0" y="-62144"/>
            <a:ext cx="6649375" cy="6845942"/>
          </a:xfrm>
          <a:prstGeom prst="rect">
            <a:avLst/>
          </a:prstGeom>
        </p:spPr>
      </p:pic>
      <p:pic>
        <p:nvPicPr>
          <p:cNvPr id="7" name="圖片 6"/>
          <p:cNvPicPr>
            <a:picLocks noChangeAspect="1"/>
          </p:cNvPicPr>
          <p:nvPr/>
        </p:nvPicPr>
        <p:blipFill rotWithShape="1">
          <a:blip r:embed="rId3"/>
          <a:srcRect r="6612"/>
          <a:stretch/>
        </p:blipFill>
        <p:spPr>
          <a:xfrm>
            <a:off x="6649375" y="315786"/>
            <a:ext cx="5590733" cy="6090082"/>
          </a:xfrm>
          <a:prstGeom prst="rect">
            <a:avLst/>
          </a:prstGeom>
        </p:spPr>
      </p:pic>
    </p:spTree>
    <p:extLst>
      <p:ext uri="{BB962C8B-B14F-4D97-AF65-F5344CB8AC3E}">
        <p14:creationId xmlns:p14="http://schemas.microsoft.com/office/powerpoint/2010/main" val="70889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25561" y="432381"/>
            <a:ext cx="9366096" cy="644251"/>
          </a:xfrm>
        </p:spPr>
        <p:txBody>
          <a:bodyPr/>
          <a:lstStyle/>
          <a:p>
            <a:r>
              <a:rPr lang="zh-TW" altLang="en-US" b="1" dirty="0" smtClean="0"/>
              <a:t>三</a:t>
            </a:r>
            <a:r>
              <a:rPr lang="zh-TW" altLang="zh-TW" b="1" dirty="0" smtClean="0"/>
              <a:t>、</a:t>
            </a:r>
            <a:r>
              <a:rPr lang="zh-TW" altLang="zh-TW" b="1" dirty="0"/>
              <a:t>活動安全</a:t>
            </a:r>
            <a:r>
              <a:rPr lang="zh-TW" altLang="zh-TW" b="1" dirty="0" smtClean="0"/>
              <a:t>：</a:t>
            </a:r>
            <a:endParaRPr lang="zh-TW" altLang="en-US" dirty="0"/>
          </a:p>
        </p:txBody>
      </p:sp>
      <p:sp>
        <p:nvSpPr>
          <p:cNvPr id="3" name="內容版面配置區 2"/>
          <p:cNvSpPr>
            <a:spLocks noGrp="1"/>
          </p:cNvSpPr>
          <p:nvPr>
            <p:ph idx="1"/>
          </p:nvPr>
        </p:nvSpPr>
        <p:spPr>
          <a:xfrm>
            <a:off x="754338" y="1141539"/>
            <a:ext cx="11363896" cy="1066476"/>
          </a:xfrm>
        </p:spPr>
        <p:txBody>
          <a:bodyPr>
            <a:noAutofit/>
          </a:bodyPr>
          <a:lstStyle/>
          <a:p>
            <a:r>
              <a:rPr lang="zh-TW" altLang="zh-TW" sz="4000" dirty="0">
                <a:solidFill>
                  <a:schemeClr val="tx1"/>
                </a:solidFill>
                <a:latin typeface="標楷體" panose="03000509000000000000" pitchFamily="65" charset="-120"/>
                <a:ea typeface="標楷體" panose="03000509000000000000" pitchFamily="65" charset="-120"/>
              </a:rPr>
              <a:t>（一）室內活動</a:t>
            </a:r>
            <a:r>
              <a:rPr lang="zh-TW" altLang="zh-TW" sz="4000" dirty="0" smtClean="0">
                <a:solidFill>
                  <a:schemeClr val="tx1"/>
                </a:solidFill>
                <a:latin typeface="標楷體" panose="03000509000000000000" pitchFamily="65" charset="-120"/>
                <a:ea typeface="標楷體" panose="03000509000000000000" pitchFamily="65" charset="-120"/>
              </a:rPr>
              <a:t>：首先</a:t>
            </a:r>
            <a:r>
              <a:rPr lang="zh-TW" altLang="zh-TW" sz="4000" dirty="0">
                <a:solidFill>
                  <a:schemeClr val="tx1"/>
                </a:solidFill>
                <a:latin typeface="標楷體" panose="03000509000000000000" pitchFamily="65" charset="-120"/>
                <a:ea typeface="標楷體" panose="03000509000000000000" pitchFamily="65" charset="-120"/>
              </a:rPr>
              <a:t>應熟悉</a:t>
            </a:r>
            <a:r>
              <a:rPr lang="zh-TW" altLang="zh-TW" sz="4000" b="1" i="1" u="sng" dirty="0">
                <a:solidFill>
                  <a:schemeClr val="tx1"/>
                </a:solidFill>
                <a:latin typeface="標楷體" panose="03000509000000000000" pitchFamily="65" charset="-120"/>
                <a:ea typeface="標楷體" panose="03000509000000000000" pitchFamily="65" charset="-120"/>
              </a:rPr>
              <a:t>逃生路線及逃生設備</a:t>
            </a:r>
            <a:r>
              <a:rPr lang="zh-TW" altLang="zh-TW" sz="4000" dirty="0" smtClean="0">
                <a:solidFill>
                  <a:schemeClr val="tx1"/>
                </a:solidFill>
                <a:latin typeface="標楷體" panose="03000509000000000000" pitchFamily="65" charset="-120"/>
                <a:ea typeface="標楷體" panose="03000509000000000000" pitchFamily="65" charset="-120"/>
              </a:rPr>
              <a:t>，</a:t>
            </a:r>
            <a:r>
              <a:rPr lang="zh-TW" altLang="en-US" sz="4000" dirty="0" smtClean="0">
                <a:solidFill>
                  <a:schemeClr val="tx1"/>
                </a:solidFill>
                <a:latin typeface="標楷體" panose="03000509000000000000" pitchFamily="65" charset="-120"/>
                <a:ea typeface="標楷體" panose="03000509000000000000" pitchFamily="65" charset="-120"/>
              </a:rPr>
              <a:t>及</a:t>
            </a:r>
            <a:r>
              <a:rPr lang="zh-TW" altLang="zh-TW" sz="4000" dirty="0" smtClean="0">
                <a:solidFill>
                  <a:schemeClr val="tx1"/>
                </a:solidFill>
                <a:latin typeface="標楷體" panose="03000509000000000000" pitchFamily="65" charset="-120"/>
                <a:ea typeface="標楷體" panose="03000509000000000000" pitchFamily="65" charset="-120"/>
              </a:rPr>
              <a:t>相關消防器材</a:t>
            </a:r>
            <a:r>
              <a:rPr lang="zh-TW" altLang="en-US" sz="4000" dirty="0">
                <a:solidFill>
                  <a:schemeClr val="tx1"/>
                </a:solidFill>
                <a:latin typeface="標楷體" panose="03000509000000000000" pitchFamily="65" charset="-120"/>
                <a:ea typeface="標楷體" panose="03000509000000000000" pitchFamily="65" charset="-120"/>
              </a:rPr>
              <a:t>操作</a:t>
            </a:r>
            <a:r>
              <a:rPr lang="zh-TW" altLang="zh-TW" sz="4000" dirty="0" smtClean="0">
                <a:solidFill>
                  <a:schemeClr val="tx1"/>
                </a:solidFill>
                <a:latin typeface="標楷體" panose="03000509000000000000" pitchFamily="65" charset="-120"/>
                <a:ea typeface="標楷體" panose="03000509000000000000" pitchFamily="65" charset="-120"/>
              </a:rPr>
              <a:t>，</a:t>
            </a:r>
            <a:r>
              <a:rPr lang="zh-TW" altLang="zh-TW" sz="4000" dirty="0">
                <a:solidFill>
                  <a:schemeClr val="tx1"/>
                </a:solidFill>
                <a:latin typeface="標楷體" panose="03000509000000000000" pitchFamily="65" charset="-120"/>
                <a:ea typeface="標楷體" panose="03000509000000000000" pitchFamily="65" charset="-120"/>
              </a:rPr>
              <a:t>如</a:t>
            </a:r>
            <a:r>
              <a:rPr lang="zh-TW" altLang="zh-TW" sz="4000" b="1" i="1" u="sng" dirty="0">
                <a:solidFill>
                  <a:schemeClr val="tx1"/>
                </a:solidFill>
                <a:latin typeface="標楷體" panose="03000509000000000000" pitchFamily="65" charset="-120"/>
                <a:ea typeface="標楷體" panose="03000509000000000000" pitchFamily="65" charset="-120"/>
              </a:rPr>
              <a:t>滅火器、緩降機</a:t>
            </a:r>
            <a:r>
              <a:rPr lang="zh-TW" altLang="zh-TW" sz="4000" dirty="0">
                <a:solidFill>
                  <a:schemeClr val="tx1"/>
                </a:solidFill>
                <a:latin typeface="標楷體" panose="03000509000000000000" pitchFamily="65" charset="-120"/>
                <a:ea typeface="標楷體" panose="03000509000000000000" pitchFamily="65" charset="-120"/>
              </a:rPr>
              <a:t>等之使用方式</a:t>
            </a:r>
            <a:r>
              <a:rPr lang="zh-TW" altLang="zh-TW" sz="4000" dirty="0" smtClean="0">
                <a:solidFill>
                  <a:schemeClr val="tx1"/>
                </a:solidFill>
                <a:latin typeface="標楷體" panose="03000509000000000000" pitchFamily="65" charset="-120"/>
                <a:ea typeface="標楷體" panose="03000509000000000000" pitchFamily="65" charset="-120"/>
              </a:rPr>
              <a:t>，確保活動</a:t>
            </a:r>
            <a:r>
              <a:rPr lang="zh-TW" altLang="zh-TW" sz="4000" dirty="0">
                <a:solidFill>
                  <a:schemeClr val="tx1"/>
                </a:solidFill>
                <a:latin typeface="標楷體" panose="03000509000000000000" pitchFamily="65" charset="-120"/>
                <a:ea typeface="標楷體" panose="03000509000000000000" pitchFamily="65" charset="-120"/>
              </a:rPr>
              <a:t>時之安全</a:t>
            </a:r>
            <a:r>
              <a:rPr lang="zh-TW" altLang="zh-TW" sz="4000" dirty="0" smtClean="0">
                <a:solidFill>
                  <a:schemeClr val="tx1"/>
                </a:solidFill>
                <a:latin typeface="標楷體" panose="03000509000000000000" pitchFamily="65" charset="-120"/>
                <a:ea typeface="標楷體" panose="03000509000000000000" pitchFamily="65" charset="-120"/>
              </a:rPr>
              <a:t>。</a:t>
            </a:r>
            <a:endParaRPr lang="en-US" altLang="zh-TW" sz="4000" dirty="0" smtClean="0">
              <a:solidFill>
                <a:schemeClr val="tx1"/>
              </a:solidFill>
              <a:latin typeface="標楷體" panose="03000509000000000000" pitchFamily="65" charset="-120"/>
              <a:ea typeface="標楷體" panose="03000509000000000000" pitchFamily="65" charset="-120"/>
            </a:endParaRPr>
          </a:p>
          <a:p>
            <a:r>
              <a:rPr lang="zh-TW" altLang="zh-TW" sz="4000" dirty="0" smtClean="0">
                <a:solidFill>
                  <a:schemeClr val="tx1"/>
                </a:solidFill>
                <a:latin typeface="標楷體" panose="03000509000000000000" pitchFamily="65" charset="-120"/>
                <a:ea typeface="標楷體" panose="03000509000000000000" pitchFamily="65" charset="-120"/>
              </a:rPr>
              <a:t>應</a:t>
            </a:r>
            <a:r>
              <a:rPr lang="zh-TW" altLang="en-US" sz="4000" dirty="0">
                <a:solidFill>
                  <a:schemeClr val="tx1"/>
                </a:solidFill>
                <a:latin typeface="標楷體" panose="03000509000000000000" pitchFamily="65" charset="-120"/>
                <a:ea typeface="標楷體" panose="03000509000000000000" pitchFamily="65" charset="-120"/>
              </a:rPr>
              <a:t>避免涉足不</a:t>
            </a:r>
            <a:r>
              <a:rPr lang="zh-TW" altLang="en-US" sz="4000" dirty="0" smtClean="0">
                <a:solidFill>
                  <a:schemeClr val="tx1"/>
                </a:solidFill>
                <a:latin typeface="標楷體" panose="03000509000000000000" pitchFamily="65" charset="-120"/>
                <a:ea typeface="標楷體" panose="03000509000000000000" pitchFamily="65" charset="-120"/>
              </a:rPr>
              <a:t>正當</a:t>
            </a:r>
            <a:r>
              <a:rPr lang="zh-TW" altLang="en-US" sz="4000" dirty="0">
                <a:solidFill>
                  <a:schemeClr val="tx1"/>
                </a:solidFill>
                <a:latin typeface="標楷體" panose="03000509000000000000" pitchFamily="65" charset="-120"/>
                <a:ea typeface="標楷體" panose="03000509000000000000" pitchFamily="65" charset="-120"/>
              </a:rPr>
              <a:t>場所，以免產生人身安全問題</a:t>
            </a:r>
            <a:r>
              <a:rPr lang="zh-TW" altLang="en-US" sz="4000" dirty="0" smtClean="0">
                <a:solidFill>
                  <a:schemeClr val="tx1"/>
                </a:solidFill>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stretch>
            <a:fillRect/>
          </a:stretch>
        </p:blipFill>
        <p:spPr>
          <a:xfrm>
            <a:off x="190148" y="3847839"/>
            <a:ext cx="5173632" cy="3010161"/>
          </a:xfrm>
          <a:prstGeom prst="rect">
            <a:avLst/>
          </a:prstGeom>
        </p:spPr>
      </p:pic>
      <p:pic>
        <p:nvPicPr>
          <p:cNvPr id="1026" name="Picture 2" descr="未提供相片說明。"/>
          <p:cNvPicPr>
            <a:picLocks noChangeAspect="1" noChangeArrowheads="1"/>
          </p:cNvPicPr>
          <p:nvPr/>
        </p:nvPicPr>
        <p:blipFill rotWithShape="1">
          <a:blip r:embed="rId3">
            <a:extLst>
              <a:ext uri="{28A0092B-C50C-407E-A947-70E740481C1C}">
                <a14:useLocalDpi xmlns:a14="http://schemas.microsoft.com/office/drawing/2010/main" val="0"/>
              </a:ext>
            </a:extLst>
          </a:blip>
          <a:srcRect l="2544" t="21777"/>
          <a:stretch/>
        </p:blipFill>
        <p:spPr bwMode="auto">
          <a:xfrm>
            <a:off x="5363780" y="3847839"/>
            <a:ext cx="6754454" cy="283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74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1101</TotalTime>
  <Words>1597</Words>
  <Application>Microsoft Office PowerPoint</Application>
  <PresentationFormat>寬螢幕</PresentationFormat>
  <Paragraphs>97</Paragraphs>
  <Slides>33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33</vt:i4>
      </vt:variant>
    </vt:vector>
  </HeadingPairs>
  <TitlesOfParts>
    <vt:vector size="40" baseType="lpstr">
      <vt:lpstr>文鼎海報體</vt:lpstr>
      <vt:lpstr>微軟正黑體</vt:lpstr>
      <vt:lpstr>標楷體</vt:lpstr>
      <vt:lpstr>Arial</vt:lpstr>
      <vt:lpstr>Century Gothic</vt:lpstr>
      <vt:lpstr>Wingdings 3</vt:lpstr>
      <vt:lpstr>絲縷</vt:lpstr>
      <vt:lpstr>113學年度暑假安全宣導</vt:lpstr>
      <vt:lpstr>一、詐騙防制</vt:lpstr>
      <vt:lpstr>PowerPoint 簡報</vt:lpstr>
      <vt:lpstr>PowerPoint 簡報</vt:lpstr>
      <vt:lpstr>二、交通安全：</vt:lpstr>
      <vt:lpstr>PowerPoint 簡報</vt:lpstr>
      <vt:lpstr>PowerPoint 簡報</vt:lpstr>
      <vt:lpstr>PowerPoint 簡報</vt:lpstr>
      <vt:lpstr>三、活動安全：</vt:lpstr>
      <vt:lpstr>三、活動安全：</vt:lpstr>
      <vt:lpstr>PowerPoint 簡報</vt:lpstr>
      <vt:lpstr>四、藥物濫用防制：</vt:lpstr>
      <vt:lpstr>PowerPoint 簡報</vt:lpstr>
      <vt:lpstr>五、校園及人身安全：</vt:lpstr>
      <vt:lpstr>六、居住安全：</vt:lpstr>
      <vt:lpstr>七、宣導資訊素養與倫理教育</vt:lpstr>
      <vt:lpstr>八、兒童及少年性剝削防制教育宣導</vt:lpstr>
      <vt:lpstr>九、其他宣導：</vt:lpstr>
      <vt:lpstr>九、其他宣導：</vt:lpstr>
      <vt:lpstr>九、其他宣導：(三)預防熱傷害  </vt:lpstr>
      <vt:lpstr>九、其他宣導：(四)視力保健</vt:lpstr>
      <vt:lpstr>九、其他宣導：(五)香菸、檳榔防治宣導 </vt:lpstr>
      <vt:lpstr>PowerPoint 簡報</vt:lpstr>
      <vt:lpstr>PowerPoint 簡報</vt:lpstr>
      <vt:lpstr>九、其他宣導：(六)宣導傳染病防治措施 </vt:lpstr>
      <vt:lpstr>九、其他宣導：(七)避免食品中毒事件</vt:lpstr>
      <vt:lpstr>PowerPoint 簡報</vt:lpstr>
      <vt:lpstr>十、暑假社團活動注意事項</vt:lpstr>
      <vt:lpstr>十一、閱讀活動： </vt:lpstr>
      <vt:lpstr>廁所的警報器</vt:lpstr>
      <vt:lpstr>十二、全校返校日：</vt:lpstr>
      <vt:lpstr>十三、開  學  日:</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106學年度暑假安全宣導</dc:title>
  <dc:creator>username</dc:creator>
  <cp:lastModifiedBy>username</cp:lastModifiedBy>
  <cp:revision>113</cp:revision>
  <dcterms:created xsi:type="dcterms:W3CDTF">2018-06-26T07:31:40Z</dcterms:created>
  <dcterms:modified xsi:type="dcterms:W3CDTF">2025-06-26T08:31:33Z</dcterms:modified>
</cp:coreProperties>
</file>