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2"/>
  </p:notesMasterIdLst>
  <p:sldIdLst>
    <p:sldId id="256" r:id="rId2"/>
    <p:sldId id="365" r:id="rId3"/>
    <p:sldId id="389" r:id="rId4"/>
    <p:sldId id="397" r:id="rId5"/>
    <p:sldId id="398" r:id="rId6"/>
    <p:sldId id="257" r:id="rId7"/>
    <p:sldId id="323" r:id="rId8"/>
    <p:sldId id="320" r:id="rId9"/>
    <p:sldId id="361" r:id="rId10"/>
    <p:sldId id="369" r:id="rId11"/>
    <p:sldId id="370" r:id="rId12"/>
    <p:sldId id="372" r:id="rId13"/>
    <p:sldId id="362" r:id="rId14"/>
    <p:sldId id="371" r:id="rId15"/>
    <p:sldId id="324" r:id="rId16"/>
    <p:sldId id="325" r:id="rId17"/>
    <p:sldId id="326" r:id="rId18"/>
    <p:sldId id="327" r:id="rId19"/>
    <p:sldId id="328" r:id="rId20"/>
    <p:sldId id="329" r:id="rId21"/>
    <p:sldId id="377" r:id="rId22"/>
    <p:sldId id="330" r:id="rId23"/>
    <p:sldId id="335" r:id="rId24"/>
    <p:sldId id="332" r:id="rId25"/>
    <p:sldId id="333" r:id="rId26"/>
    <p:sldId id="334" r:id="rId27"/>
    <p:sldId id="374" r:id="rId28"/>
    <p:sldId id="375" r:id="rId29"/>
    <p:sldId id="337" r:id="rId30"/>
    <p:sldId id="381" r:id="rId31"/>
    <p:sldId id="382" r:id="rId32"/>
    <p:sldId id="383" r:id="rId33"/>
    <p:sldId id="380" r:id="rId34"/>
    <p:sldId id="363" r:id="rId35"/>
    <p:sldId id="385" r:id="rId36"/>
    <p:sldId id="399" r:id="rId37"/>
    <p:sldId id="364" r:id="rId38"/>
    <p:sldId id="339" r:id="rId39"/>
    <p:sldId id="340" r:id="rId40"/>
    <p:sldId id="342" r:id="rId41"/>
    <p:sldId id="343" r:id="rId42"/>
    <p:sldId id="401" r:id="rId43"/>
    <p:sldId id="402" r:id="rId44"/>
    <p:sldId id="344" r:id="rId45"/>
    <p:sldId id="345" r:id="rId46"/>
    <p:sldId id="349" r:id="rId47"/>
    <p:sldId id="346" r:id="rId48"/>
    <p:sldId id="347" r:id="rId49"/>
    <p:sldId id="376" r:id="rId50"/>
    <p:sldId id="285" r:id="rId51"/>
    <p:sldId id="351" r:id="rId52"/>
    <p:sldId id="302" r:id="rId53"/>
    <p:sldId id="310" r:id="rId54"/>
    <p:sldId id="305" r:id="rId55"/>
    <p:sldId id="317" r:id="rId56"/>
    <p:sldId id="318" r:id="rId57"/>
    <p:sldId id="392" r:id="rId58"/>
    <p:sldId id="393" r:id="rId59"/>
    <p:sldId id="394" r:id="rId60"/>
    <p:sldId id="348" r:id="rId61"/>
    <p:sldId id="358" r:id="rId62"/>
    <p:sldId id="359" r:id="rId63"/>
    <p:sldId id="360" r:id="rId64"/>
    <p:sldId id="378" r:id="rId65"/>
    <p:sldId id="379" r:id="rId66"/>
    <p:sldId id="395" r:id="rId67"/>
    <p:sldId id="386" r:id="rId68"/>
    <p:sldId id="387" r:id="rId69"/>
    <p:sldId id="396" r:id="rId70"/>
    <p:sldId id="403" r:id="rId7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53" autoAdjust="0"/>
    <p:restoredTop sz="94660"/>
  </p:normalViewPr>
  <p:slideViewPr>
    <p:cSldViewPr snapToGrid="0">
      <p:cViewPr varScale="1">
        <p:scale>
          <a:sx n="86" d="100"/>
          <a:sy n="86" d="100"/>
        </p:scale>
        <p:origin x="6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B0703-C639-43E7-95F6-77769AA00619}" type="datetimeFigureOut">
              <a:rPr lang="zh-TW" altLang="en-US" smtClean="0"/>
              <a:t>2024/8/29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7F95A-CC1B-4991-B5BD-D055B88533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5526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38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251032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667E1-E601-4AAF-B95C-B25720D70A60}" type="slidenum">
              <a:rPr lang="en-US" altLang="zh-TW" smtClean="0"/>
              <a:pPr/>
              <a:t>47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20530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8/29/2024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drive.google.com/drive/folders/1E9zjD3uQiu22VUaTbJhMUAArFFmDZ9ev?usp=sharing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25963" y="1828799"/>
            <a:ext cx="7906327" cy="979824"/>
          </a:xfrm>
        </p:spPr>
        <p:txBody>
          <a:bodyPr/>
          <a:lstStyle/>
          <a:p>
            <a:r>
              <a:rPr lang="en-US" altLang="zh-TW" sz="7200" dirty="0" smtClean="0">
                <a:latin typeface="+mj-ea"/>
              </a:rPr>
              <a:t>113</a:t>
            </a:r>
            <a:r>
              <a:rPr lang="zh-TW" altLang="zh-TW" sz="7200" dirty="0" smtClean="0">
                <a:latin typeface="+mj-ea"/>
              </a:rPr>
              <a:t>學年</a:t>
            </a:r>
            <a:r>
              <a:rPr lang="zh-TW" altLang="zh-TW" sz="7200" dirty="0">
                <a:latin typeface="+mj-ea"/>
              </a:rPr>
              <a:t>第</a:t>
            </a:r>
            <a:r>
              <a:rPr lang="en-US" altLang="zh-TW" sz="7200" dirty="0">
                <a:latin typeface="+mj-ea"/>
              </a:rPr>
              <a:t> </a:t>
            </a:r>
            <a:r>
              <a:rPr lang="en-US" altLang="zh-TW" sz="7200" dirty="0" smtClean="0">
                <a:latin typeface="+mj-ea"/>
              </a:rPr>
              <a:t>1 </a:t>
            </a:r>
            <a:r>
              <a:rPr lang="zh-TW" altLang="zh-TW" sz="7200" dirty="0" smtClean="0">
                <a:latin typeface="+mj-ea"/>
              </a:rPr>
              <a:t>學期</a:t>
            </a:r>
            <a:endParaRPr lang="zh-TW" altLang="en-US" sz="7200" dirty="0">
              <a:latin typeface="+mj-ea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32873" y="3860795"/>
            <a:ext cx="10289309" cy="1911931"/>
          </a:xfrm>
        </p:spPr>
        <p:txBody>
          <a:bodyPr>
            <a:normAutofit/>
          </a:bodyPr>
          <a:lstStyle/>
          <a:p>
            <a:r>
              <a:rPr lang="zh-TW" altLang="zh-TW" sz="6600" dirty="0">
                <a:latin typeface="+mj-ea"/>
                <a:ea typeface="+mj-ea"/>
              </a:rPr>
              <a:t>友善校園</a:t>
            </a:r>
            <a:r>
              <a:rPr lang="zh-TW" altLang="zh-TW" sz="6600" dirty="0" smtClean="0">
                <a:latin typeface="+mj-ea"/>
                <a:ea typeface="+mj-ea"/>
              </a:rPr>
              <a:t>週</a:t>
            </a:r>
            <a:r>
              <a:rPr lang="zh-TW" altLang="en-US" sz="6600" dirty="0" smtClean="0">
                <a:latin typeface="+mj-ea"/>
                <a:ea typeface="+mj-ea"/>
              </a:rPr>
              <a:t>宣導</a:t>
            </a:r>
            <a:endParaRPr lang="zh-TW" altLang="en-US" sz="66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6011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85204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72410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312671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8552" cy="6900043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552" y="0"/>
            <a:ext cx="6043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905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57433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30927" y="939860"/>
            <a:ext cx="9601196" cy="990540"/>
          </a:xfrm>
        </p:spPr>
        <p:txBody>
          <a:bodyPr>
            <a:noAutofit/>
          </a:bodyPr>
          <a:lstStyle/>
          <a:p>
            <a:r>
              <a:rPr lang="en-US" altLang="zh-TW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強化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校園安全防護措施</a:t>
            </a:r>
            <a:endParaRPr lang="en-US" altLang="zh-TW" sz="4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30926" y="1718716"/>
            <a:ext cx="1007416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校園危險區域            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(2)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逃生演練路線</a:t>
            </a:r>
            <a:endParaRPr lang="en-US" altLang="zh-TW" sz="3600" dirty="0">
              <a:ea typeface="標楷體" panose="03000509000000000000" pitchFamily="65" charset="-120"/>
              <a:cs typeface="Times New Roman" panose="02020603050405020304" pitchFamily="18" charset="0"/>
              <a:hlinkClick r:id="rId2"/>
            </a:endParaRPr>
          </a:p>
          <a:p>
            <a:pPr>
              <a:lnSpc>
                <a:spcPct val="125000"/>
              </a:lnSpc>
            </a:pP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(3)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愛心商店                    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(4)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遊戲安全</a:t>
            </a:r>
            <a:endParaRPr lang="en-US" altLang="zh-TW" sz="36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(5)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登革熱防治</a:t>
            </a:r>
            <a:endParaRPr lang="en-US" altLang="zh-TW" sz="36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(6)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上、放學時間及路隊</a:t>
            </a:r>
            <a:endParaRPr lang="en-US" altLang="zh-TW" sz="36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(7)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資訊科技技術建置相關校安設備</a:t>
            </a:r>
            <a:endParaRPr lang="en-US" altLang="zh-TW" sz="3600" dirty="0"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(8)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請假規定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-2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日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含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導師核准，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日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含</a:t>
            </a:r>
            <a:r>
              <a:rPr lang="en-US" altLang="zh-TW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en-US" sz="3600" dirty="0">
                <a:ea typeface="標楷體" panose="03000509000000000000" pitchFamily="65" charset="-120"/>
                <a:cs typeface="Times New Roman" panose="02020603050405020304" pitchFamily="18" charset="0"/>
              </a:rPr>
              <a:t>提出申請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5" t="53333" r="17567" b="20690"/>
          <a:stretch/>
        </p:blipFill>
        <p:spPr>
          <a:xfrm>
            <a:off x="8688012" y="2969676"/>
            <a:ext cx="2617076" cy="17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97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5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91129" y="528935"/>
            <a:ext cx="10825018" cy="5576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</a:pP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國家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防災日訂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於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9/13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9/20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上午</a:t>
            </a:r>
            <a:r>
              <a:rPr lang="en-US" altLang="zh-TW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時</a:t>
            </a:r>
            <a:r>
              <a:rPr lang="en-US" altLang="zh-TW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分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正式辦理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，針對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地震發生前及發生時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進行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35000"/>
              </a:lnSpc>
            </a:pP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「</a:t>
            </a:r>
            <a:r>
              <a:rPr lang="zh-TW" altLang="en-US" sz="4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趴下、掩護</a:t>
            </a:r>
            <a:r>
              <a:rPr lang="zh-TW" altLang="en-US" sz="44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、穩住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」抗震保命三步驟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演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35000"/>
              </a:lnSpc>
            </a:pP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練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，為此次演練實施重點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35000"/>
              </a:lnSpc>
            </a:pP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地震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稍歇時，應聽從師長指示，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依規劃之</a:t>
            </a:r>
            <a:endParaRPr lang="en-US" altLang="zh-TW" sz="44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35000"/>
              </a:lnSpc>
            </a:pPr>
            <a:r>
              <a:rPr lang="en-US" altLang="zh-TW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疏散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路線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，快速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疏散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401270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0" y="0"/>
            <a:ext cx="1216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9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56745" y="472088"/>
            <a:ext cx="10988565" cy="2081926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宣導主題： </a:t>
            </a:r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拒絕兒少性剝削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不拍、不傳、不留、要求助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/>
          <a:srcRect l="2900" r="4219" b="55233"/>
          <a:stretch/>
        </p:blipFill>
        <p:spPr>
          <a:xfrm>
            <a:off x="-14096" y="3263463"/>
            <a:ext cx="6262081" cy="291392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/>
          <a:srcRect l="2503" t="44470" r="4170"/>
          <a:stretch/>
        </p:blipFill>
        <p:spPr>
          <a:xfrm>
            <a:off x="6171112" y="2333297"/>
            <a:ext cx="5873164" cy="337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6177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591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2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5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37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931" y="0"/>
            <a:ext cx="8071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891"/>
            <a:ext cx="6012872" cy="693189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72" y="0"/>
            <a:ext cx="6179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15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68" y="70339"/>
            <a:ext cx="11227777" cy="66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06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1939636" y="137219"/>
            <a:ext cx="77123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學年度上放學時間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35" y="783550"/>
            <a:ext cx="11679558" cy="588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93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427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87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42" y="493858"/>
            <a:ext cx="11473228" cy="591617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900786" y="0"/>
            <a:ext cx="5929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ea typeface="標楷體" panose="03000509000000000000" pitchFamily="65" charset="-120"/>
                <a:cs typeface="Times New Roman" panose="02020603050405020304" pitchFamily="18" charset="0"/>
              </a:rPr>
              <a:t>資訊科技技術建置相關校安設備</a:t>
            </a:r>
          </a:p>
        </p:txBody>
      </p:sp>
    </p:spTree>
    <p:extLst>
      <p:ext uri="{BB962C8B-B14F-4D97-AF65-F5344CB8AC3E}">
        <p14:creationId xmlns:p14="http://schemas.microsoft.com/office/powerpoint/2010/main" val="2663536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805" y="466791"/>
            <a:ext cx="11098068" cy="600313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900786" y="0"/>
            <a:ext cx="59298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ea typeface="標楷體" panose="03000509000000000000" pitchFamily="65" charset="-120"/>
                <a:cs typeface="Times New Roman" panose="02020603050405020304" pitchFamily="18" charset="0"/>
              </a:rPr>
              <a:t>資訊科技技術建置相關校安設備</a:t>
            </a:r>
          </a:p>
        </p:txBody>
      </p:sp>
    </p:spTree>
    <p:extLst>
      <p:ext uri="{BB962C8B-B14F-4D97-AF65-F5344CB8AC3E}">
        <p14:creationId xmlns:p14="http://schemas.microsoft.com/office/powerpoint/2010/main" val="2695170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6216" y="367276"/>
            <a:ext cx="9601196" cy="1303867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強化學生身心健康與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輔導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072" y="1278384"/>
            <a:ext cx="10060849" cy="557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82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982132"/>
            <a:ext cx="10386874" cy="1303867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拒絕兒少性剝削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不拍、不傳、不留、要求助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050525" y="2486148"/>
            <a:ext cx="103927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遭遇私密照被散布時，得向</a:t>
            </a:r>
            <a:r>
              <a:rPr lang="zh-TW" altLang="en-US" sz="4000" b="1" i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性影像處理中心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(https://tw-ncii.win.org.tw/)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線上申訴，或</a:t>
            </a:r>
            <a:r>
              <a:rPr lang="zh-TW" altLang="en-US" sz="4000" b="1" i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撥打私</a:t>
            </a:r>
            <a:r>
              <a:rPr lang="en-US" altLang="zh-TW" sz="4000" b="1" i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ME</a:t>
            </a:r>
            <a:r>
              <a:rPr lang="zh-TW" altLang="en-US" sz="4000" b="1" i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專線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(02-66057373)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申訴協助移除影像；並可同時通報警方或向社政單位求助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en-US" altLang="zh-TW" sz="4000" b="1" i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113</a:t>
            </a:r>
            <a:r>
              <a:rPr lang="zh-TW" altLang="en-US" sz="4000" b="1" i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專線或「社會安全網</a:t>
            </a:r>
            <a:r>
              <a:rPr lang="en-US" altLang="zh-TW" sz="4000" b="1" i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i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關懷</a:t>
            </a:r>
            <a:r>
              <a:rPr lang="en-US" altLang="zh-TW" sz="4000" b="1" i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</a:t>
            </a:r>
            <a:r>
              <a:rPr lang="zh-TW" altLang="en-US" sz="4000" b="1" i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起來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(https://ecare.mohw.gov.tw/)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線上諮詢</a:t>
            </a:r>
            <a:r>
              <a:rPr lang="en-US" altLang="zh-TW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4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933854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Picture 2" descr="舒壓5大招跟你熊HAP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04"/>
          <a:stretch/>
        </p:blipFill>
        <p:spPr bwMode="auto">
          <a:xfrm>
            <a:off x="0" y="0"/>
            <a:ext cx="12192000" cy="6731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857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Picture 2" descr="舒壓5大招跟你熊HAPP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59"/>
          <a:stretch/>
        </p:blipFill>
        <p:spPr bwMode="auto">
          <a:xfrm>
            <a:off x="137755" y="541573"/>
            <a:ext cx="11861144" cy="432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4921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85390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17" y="0"/>
            <a:ext cx="60101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8333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87767" y="272683"/>
            <a:ext cx="9601196" cy="1303867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強化校園自殺防治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工作</a:t>
            </a:r>
            <a:endParaRPr lang="zh-TW" altLang="en-US" dirty="0"/>
          </a:p>
        </p:txBody>
      </p:sp>
      <p:pic>
        <p:nvPicPr>
          <p:cNvPr id="3" name="Picture 4" descr="衛生福利部安心專線1925（諧音：依舊愛我），鼓勵社會大眾多加利用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929"/>
          <a:stretch/>
        </p:blipFill>
        <p:spPr bwMode="auto">
          <a:xfrm>
            <a:off x="118259" y="1736345"/>
            <a:ext cx="6053217" cy="21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衛生福利部安心專線1925（諧音：依舊愛我），鼓勵社會大眾多加利用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35"/>
          <a:stretch/>
        </p:blipFill>
        <p:spPr bwMode="auto">
          <a:xfrm>
            <a:off x="5816368" y="2113588"/>
            <a:ext cx="6124799" cy="4296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4189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9ab087a139a4e14532d472768cb8094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55"/>
          <a:stretch/>
        </p:blipFill>
        <p:spPr bwMode="auto">
          <a:xfrm>
            <a:off x="0" y="0"/>
            <a:ext cx="121691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955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Picture 2" descr="9ab087a139a4e14532d472768cb8094c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22"/>
          <a:stretch/>
        </p:blipFill>
        <p:spPr bwMode="auto">
          <a:xfrm>
            <a:off x="0" y="0"/>
            <a:ext cx="122001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584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933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65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預留位置 13"/>
          <p:cNvSpPr txBox="1">
            <a:spLocks/>
          </p:cNvSpPr>
          <p:nvPr/>
        </p:nvSpPr>
        <p:spPr>
          <a:xfrm>
            <a:off x="811161" y="1477107"/>
            <a:ext cx="10751574" cy="27628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細明體" panose="02020509000000000000" pitchFamily="49" charset="-120"/>
                <a:ea typeface="細明體" panose="02020509000000000000" pitchFamily="49" charset="-120"/>
                <a:cs typeface="+mn-cs"/>
              </a:defRPr>
            </a:lvl5pPr>
            <a:lvl6pPr marL="18745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45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46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346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SzPct val="8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endParaRPr lang="zh-TW" altLang="en-US" sz="3200" dirty="0" smtClean="0"/>
          </a:p>
        </p:txBody>
      </p:sp>
      <p:sp>
        <p:nvSpPr>
          <p:cNvPr id="14" name="內容預留位置 13"/>
          <p:cNvSpPr>
            <a:spLocks noGrp="1"/>
          </p:cNvSpPr>
          <p:nvPr>
            <p:ph idx="1"/>
          </p:nvPr>
        </p:nvSpPr>
        <p:spPr>
          <a:xfrm>
            <a:off x="3358108" y="522302"/>
            <a:ext cx="9134856" cy="828717"/>
          </a:xfr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en-US" altLang="zh-TW" sz="44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6.</a:t>
            </a:r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防制學生藥物濫用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41"/>
          <a:stretch/>
        </p:blipFill>
        <p:spPr>
          <a:xfrm>
            <a:off x="0" y="1351019"/>
            <a:ext cx="5984167" cy="5506981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51"/>
          <a:stretch/>
        </p:blipFill>
        <p:spPr>
          <a:xfrm>
            <a:off x="6049231" y="2698790"/>
            <a:ext cx="6142770" cy="354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7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破解新型態毒品-各式偽包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1487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twvs.tn.edu.tw/wp-content/uploads/sites/109/2023/11/%E6%96%B0%E8%88%88%E6%AF%92%E5%93%81%E7%B6%B2%E8%B7%AF%E6%B5%81%E7%AB%84%E7%95%B6%E5%BF%83%E5%8F%AF%E8%83%BD%E6%98%AF%E6%AF%92%E5%93%81%E6%9A%97%E8%99%9F-533x8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528" y="19235"/>
            <a:ext cx="6279471" cy="683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22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12" y="296908"/>
            <a:ext cx="11941575" cy="62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711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5402" y="542518"/>
            <a:ext cx="9601196" cy="1136814"/>
          </a:xfrm>
        </p:spPr>
        <p:txBody>
          <a:bodyPr>
            <a:normAutofit/>
          </a:bodyPr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防治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校園親密 關係暴力事件</a:t>
            </a: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902852" y="1679332"/>
            <a:ext cx="1054100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0"/>
              </a:spcAft>
            </a:pPr>
            <a:r>
              <a:rPr lang="zh-TW" altLang="zh-TW" sz="3200" b="1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親密關係暴力一般性定義</a:t>
            </a:r>
            <a:endParaRPr lang="zh-TW" altLang="zh-TW" sz="3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zh-TW" altLang="zh-TW" sz="3200" b="1" i="1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家庭暴力防治法界定暴力為身體或精神上不法侵害之</a:t>
            </a:r>
            <a:r>
              <a:rPr lang="zh-TW" altLang="zh-TW" sz="3200" b="1" i="1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行為</a:t>
            </a:r>
            <a:endParaRPr lang="zh-TW" altLang="zh-TW" sz="3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en-US" altLang="zh-TW" sz="3200" b="1" kern="100" dirty="0">
                <a:latin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3200" b="1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一</a:t>
            </a:r>
            <a:r>
              <a:rPr lang="en-US" altLang="zh-TW" sz="3200" b="1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3200" b="1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身體上不法侵害行為</a:t>
            </a:r>
            <a:endParaRPr lang="zh-TW" altLang="zh-TW" sz="3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algn="just">
              <a:lnSpc>
                <a:spcPct val="125000"/>
              </a:lnSpc>
              <a:spcAft>
                <a:spcPts val="0"/>
              </a:spcAft>
              <a:tabLst>
                <a:tab pos="1562100" algn="l"/>
              </a:tabLst>
            </a:pPr>
            <a:r>
              <a:rPr lang="zh-TW" altLang="zh-TW" sz="3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舉凡</a:t>
            </a:r>
            <a:r>
              <a:rPr lang="zh-TW" altLang="zh-TW" sz="3200" b="1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肢體虐待、遺棄、強迫、妨害自由</a:t>
            </a:r>
            <a:r>
              <a:rPr lang="zh-TW" altLang="zh-TW" sz="32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、引誘從事不正當之職業或行為、濫用親權行為、利用或對兒童少年犯罪殺人、重傷害、傷害、妨害自由、性侵害、違反性自主權等行為皆是</a:t>
            </a:r>
            <a:r>
              <a:rPr lang="zh-TW" altLang="zh-TW" sz="3200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zh-TW" sz="32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91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89527" y="695788"/>
            <a:ext cx="1069570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  <a:tabLst>
                <a:tab pos="1562100" algn="l"/>
              </a:tabLst>
            </a:pPr>
            <a:r>
              <a:rPr lang="en-US" altLang="zh-TW" sz="3600" b="1" kern="100" dirty="0">
                <a:latin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zh-TW" altLang="zh-TW" sz="3600" b="1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二</a:t>
            </a:r>
            <a:r>
              <a:rPr lang="en-US" altLang="zh-TW" sz="3600" b="1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)</a:t>
            </a:r>
            <a:r>
              <a:rPr lang="zh-TW" altLang="zh-TW" sz="3600" b="1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精神上不法之侵害行為</a:t>
            </a:r>
            <a:endParaRPr lang="zh-TW" altLang="zh-TW" sz="3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-449580" algn="just">
              <a:spcAft>
                <a:spcPts val="0"/>
              </a:spcAft>
            </a:pPr>
            <a:r>
              <a:rPr lang="en-US" altLang="zh-TW" sz="3600" kern="100" dirty="0">
                <a:latin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en-US" altLang="zh-TW" sz="3600" kern="100" dirty="0" smtClean="0">
                <a:latin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en-US" altLang="zh-TW" sz="3600" kern="100" dirty="0">
                <a:latin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zh-TW" altLang="zh-TW" sz="3600" b="1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言詞攻擊</a:t>
            </a:r>
            <a:r>
              <a:rPr lang="en-US" altLang="zh-TW" sz="36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zh-TW" sz="36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以言詞或語調威脅、恐嚇或企圖折損自尊的行為</a:t>
            </a:r>
            <a:r>
              <a:rPr lang="zh-TW" altLang="zh-TW" sz="3600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3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-449580" algn="just">
              <a:spcAft>
                <a:spcPts val="0"/>
              </a:spcAft>
            </a:pPr>
            <a:r>
              <a:rPr lang="zh-TW" altLang="en-US" sz="3600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zh-TW" altLang="en-US" sz="3600" kern="1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TW" sz="3600" kern="100" dirty="0" smtClean="0">
                <a:latin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en-US" altLang="zh-TW" sz="3600" kern="100" dirty="0">
                <a:latin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zh-TW" altLang="zh-TW" sz="3600" b="1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心理或情緒惡待</a:t>
            </a:r>
            <a:r>
              <a:rPr lang="en-US" altLang="zh-TW" sz="36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zh-TW" sz="36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以羞辱、瞪眼、不實指控、跟蹤、監視、冷漠、鄙視、忽略、虐待動物、破壞物品等使對方心生痛苦或畏怖的舉動</a:t>
            </a:r>
            <a:r>
              <a:rPr lang="zh-TW" altLang="zh-TW" sz="3600" kern="100" dirty="0" smtClean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altLang="zh-TW" sz="3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-144780" algn="just">
              <a:spcAft>
                <a:spcPts val="0"/>
              </a:spcAft>
            </a:pPr>
            <a:r>
              <a:rPr lang="en-US" altLang="zh-TW" sz="3600" kern="100" dirty="0">
                <a:latin typeface="標楷體" panose="03000509000000000000" pitchFamily="65" charset="-120"/>
                <a:cs typeface="Times New Roman" panose="02020603050405020304" pitchFamily="18" charset="0"/>
              </a:rPr>
              <a:t>3.</a:t>
            </a:r>
            <a:r>
              <a:rPr lang="zh-TW" altLang="zh-TW" sz="3600" b="1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性騷擾</a:t>
            </a:r>
            <a:r>
              <a:rPr lang="en-US" altLang="zh-TW" sz="36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zh-TW" sz="36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開黃腔、展示色情圖片、強迫觀賞色情錄影帶。</a:t>
            </a:r>
            <a:endParaRPr lang="zh-TW" altLang="zh-TW" sz="3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-144780" algn="just">
              <a:spcAft>
                <a:spcPts val="0"/>
              </a:spcAft>
            </a:pPr>
            <a:r>
              <a:rPr lang="en-US" altLang="zh-TW" sz="3600" kern="100" dirty="0">
                <a:latin typeface="標楷體" panose="03000509000000000000" pitchFamily="65" charset="-120"/>
                <a:cs typeface="Times New Roman" panose="02020603050405020304" pitchFamily="18" charset="0"/>
              </a:rPr>
              <a:t>4.</a:t>
            </a:r>
            <a:r>
              <a:rPr lang="zh-TW" altLang="zh-TW" sz="3600" b="1" u="sng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經濟控制</a:t>
            </a:r>
            <a:r>
              <a:rPr lang="en-US" altLang="zh-TW" sz="36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:</a:t>
            </a:r>
            <a:r>
              <a:rPr lang="zh-TW" altLang="zh-TW" sz="36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不給生活費、過度控制家庭財務、強迫擔任保證人、強迫借貸等惡性傷害自尊的行為。</a:t>
            </a:r>
            <a:endParaRPr lang="zh-TW" altLang="zh-TW" sz="36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7500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606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475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天主教善牧基金會-嘉義中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93" y="362094"/>
            <a:ext cx="11297516" cy="611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97167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什麼是家庭暴力- 桃園市大勇輔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4" y="140854"/>
            <a:ext cx="11787043" cy="651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4012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476250"/>
            <a:ext cx="11213490" cy="589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C:\Users\username\Downloads\CRPD海報-兒童版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61818"/>
            <a:ext cx="5978770" cy="6396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圖片 5" descr="C:\Users\username\Downloads\CRPD海報-幼兒版_compressed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69" y="461818"/>
            <a:ext cx="6213230" cy="65443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1298" y="-212880"/>
            <a:ext cx="9421473" cy="929586"/>
          </a:xfrm>
        </p:spPr>
        <p:txBody>
          <a:bodyPr rtlCol="0">
            <a:normAutofit/>
          </a:bodyPr>
          <a:lstStyle/>
          <a:p>
            <a:r>
              <a:rPr lang="en-US" altLang="zh-TW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瞭解與尊重身心障礙者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6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80292" y="484909"/>
            <a:ext cx="11351491" cy="6002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身心障礙者權利公約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zh-TW" sz="3000" dirty="0" err="1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CRPD</a:t>
            </a: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</a:t>
            </a: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世紀第一個人權公約</a:t>
            </a:r>
            <a:r>
              <a:rPr lang="zh-TW" altLang="en-US" sz="3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，影響全球</a:t>
            </a:r>
            <a:r>
              <a:rPr lang="zh-TW" altLang="en-US" sz="30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身心障礙者之權利保障</a:t>
            </a:r>
            <a:r>
              <a:rPr lang="zh-TW" altLang="en-US" sz="30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TW" sz="3100" dirty="0" err="1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CRPD</a:t>
            </a:r>
            <a:r>
              <a:rPr lang="zh-TW" altLang="en-US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zh-TW" altLang="en-US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大原則：</a:t>
            </a:r>
          </a:p>
          <a:p>
            <a:pPr marL="742950" lvl="1" indent="-2857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尊重</a:t>
            </a:r>
            <a:r>
              <a:rPr lang="zh-TW" altLang="en-US" sz="3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他人、尊重他人自己做的</a:t>
            </a:r>
            <a:r>
              <a:rPr lang="zh-TW" altLang="en-US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決定</a:t>
            </a:r>
          </a:p>
          <a:p>
            <a:pPr marL="742950" lvl="1" indent="-2857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不歧視</a:t>
            </a:r>
          </a:p>
          <a:p>
            <a:pPr marL="742950" lvl="1" indent="-2857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充分融入社會</a:t>
            </a:r>
          </a:p>
          <a:p>
            <a:pPr marL="742950" lvl="1" indent="-2857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尊重每個人不同之處，接受身心障礙者是人類多元性的一種</a:t>
            </a:r>
          </a:p>
          <a:p>
            <a:pPr marL="742950" lvl="1" indent="-2857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1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機會均等</a:t>
            </a:r>
            <a:endParaRPr lang="zh-TW" altLang="en-US" sz="31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742950" lvl="1" indent="-2857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無障礙</a:t>
            </a:r>
          </a:p>
          <a:p>
            <a:pPr marL="742950" lvl="1" indent="-2857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男女平等</a:t>
            </a:r>
          </a:p>
          <a:p>
            <a:pPr marL="742950" lvl="1" indent="-285750">
              <a:lnSpc>
                <a:spcPct val="110000"/>
              </a:lnSpc>
              <a:buFont typeface="+mj-lt"/>
              <a:buAutoNum type="arabicPeriod"/>
            </a:pPr>
            <a:r>
              <a:rPr lang="zh-TW" altLang="en-US" sz="31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尊重兒童，保障身心障礙兒童的權利</a:t>
            </a:r>
            <a:endParaRPr lang="zh-TW" altLang="en-US" sz="3100" b="0" i="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730858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3" r="19099"/>
          <a:stretch/>
        </p:blipFill>
        <p:spPr>
          <a:xfrm rot="5400000">
            <a:off x="6442841" y="1108840"/>
            <a:ext cx="3421118" cy="8077201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18"/>
          <a:stretch/>
        </p:blipFill>
        <p:spPr>
          <a:xfrm>
            <a:off x="0" y="7882"/>
            <a:ext cx="4114799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r="18080"/>
          <a:stretch/>
        </p:blipFill>
        <p:spPr>
          <a:xfrm rot="16200000">
            <a:off x="6251027" y="-2136227"/>
            <a:ext cx="3804748" cy="807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215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858" y="311088"/>
            <a:ext cx="11206033" cy="62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399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74656" y="982843"/>
            <a:ext cx="10313376" cy="574106"/>
          </a:xfrm>
        </p:spPr>
        <p:txBody>
          <a:bodyPr>
            <a:noAutofit/>
          </a:bodyPr>
          <a:lstStyle/>
          <a:p>
            <a:r>
              <a:rPr lang="en-US" altLang="zh-TW" sz="4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9.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防治數位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網路性別暴力</a:t>
            </a:r>
            <a:r>
              <a:rPr lang="en-US" altLang="zh-TW" sz="4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4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800" dirty="0"/>
          </a:p>
        </p:txBody>
      </p:sp>
      <p:sp>
        <p:nvSpPr>
          <p:cNvPr id="3" name="矩形 2"/>
          <p:cNvSpPr/>
          <p:nvPr/>
        </p:nvSpPr>
        <p:spPr>
          <a:xfrm>
            <a:off x="874656" y="1628153"/>
            <a:ext cx="10546106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定義：係指「透過網路或數位方式，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基於 性別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之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暴力行為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。即針對性別而施加他人之暴力或不成比例地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影響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他人，包括身體、心理或性之傷害、痛苦、施加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威脅</a:t>
            </a:r>
            <a:r>
              <a:rPr lang="zh-TW" altLang="en-US" sz="4400" dirty="0">
                <a:latin typeface="標楷體" panose="03000509000000000000" pitchFamily="65" charset="-120"/>
                <a:ea typeface="標楷體" panose="03000509000000000000" pitchFamily="65" charset="-120"/>
              </a:rPr>
              <a:t>、壓制和剝奪其他行動自由等。</a:t>
            </a:r>
            <a:r>
              <a:rPr lang="zh-TW" altLang="en-US" sz="4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zh-TW" altLang="en-US" sz="4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64406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67693" y="0"/>
            <a:ext cx="9601196" cy="609600"/>
          </a:xfrm>
        </p:spPr>
        <p:txBody>
          <a:bodyPr>
            <a:normAutofit fontScale="90000"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防治數位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網路性別暴力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類型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及其內涵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0828" y="738909"/>
            <a:ext cx="10674925" cy="6045200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</a:pP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１</a:t>
            </a:r>
            <a:r>
              <a:rPr lang="en-US" altLang="zh-TW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10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網路</a:t>
            </a:r>
            <a:r>
              <a:rPr lang="zh-TW" altLang="en-US" sz="10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跟蹤</a:t>
            </a: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8000" dirty="0"/>
              <a:t>反覆實施跟蹤騷擾</a:t>
            </a:r>
            <a:r>
              <a:rPr lang="zh-TW" altLang="en-US" sz="8000" dirty="0" smtClean="0"/>
              <a:t>行為、透過</a:t>
            </a:r>
            <a:r>
              <a:rPr lang="zh-TW" altLang="en-US" sz="8000" dirty="0"/>
              <a:t>手機 </a:t>
            </a:r>
            <a:r>
              <a:rPr lang="en-US" altLang="zh-TW" sz="8000" dirty="0"/>
              <a:t>GPS </a:t>
            </a:r>
            <a:r>
              <a:rPr lang="zh-TW" altLang="en-US" sz="8000" dirty="0" smtClean="0"/>
              <a:t>定位、監視</a:t>
            </a:r>
            <a:r>
              <a:rPr lang="zh-TW" altLang="en-US" sz="8000" dirty="0"/>
              <a:t>或</a:t>
            </a:r>
            <a:r>
              <a:rPr lang="zh-TW" altLang="en-US" sz="8000" dirty="0" smtClean="0"/>
              <a:t>蒐集他人</a:t>
            </a:r>
            <a:r>
              <a:rPr lang="zh-TW" altLang="en-US" sz="8000" dirty="0"/>
              <a:t>網路活動</a:t>
            </a:r>
            <a:endParaRPr lang="en-US" altLang="zh-TW" sz="8000" dirty="0"/>
          </a:p>
          <a:p>
            <a:pPr>
              <a:lnSpc>
                <a:spcPct val="120000"/>
              </a:lnSpc>
            </a:pP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２</a:t>
            </a:r>
            <a:r>
              <a:rPr lang="en-US" altLang="zh-TW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10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惡意</a:t>
            </a:r>
            <a:r>
              <a:rPr lang="zh-TW" altLang="en-US" sz="10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或未經同意散布與性</a:t>
            </a:r>
            <a:r>
              <a:rPr lang="en-US" altLang="zh-TW" sz="10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0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性別有關個人私密</a:t>
            </a:r>
            <a:r>
              <a:rPr lang="zh-TW" altLang="en-US" sz="10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資料</a:t>
            </a:r>
            <a:endParaRPr lang="en-US" altLang="zh-TW" sz="10400" b="1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３</a:t>
            </a:r>
            <a:r>
              <a:rPr lang="en-US" altLang="zh-TW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10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網路性騷擾</a:t>
            </a: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8000" dirty="0" smtClean="0"/>
              <a:t>未經</a:t>
            </a:r>
            <a:r>
              <a:rPr lang="zh-TW" altLang="en-US" sz="8000" dirty="0"/>
              <a:t>同意逕將</a:t>
            </a:r>
            <a:r>
              <a:rPr lang="zh-TW" altLang="en-US" sz="8000" dirty="0" smtClean="0"/>
              <a:t>猥褻的資料</a:t>
            </a:r>
            <a:r>
              <a:rPr lang="zh-TW" altLang="en-US" sz="8000" dirty="0"/>
              <a:t>傳送他人</a:t>
            </a:r>
            <a:endParaRPr lang="en-US" altLang="zh-TW" sz="8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４</a:t>
            </a:r>
            <a:r>
              <a:rPr lang="en-US" altLang="zh-TW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基於</a:t>
            </a:r>
            <a:r>
              <a:rPr lang="zh-TW" altLang="en-US" sz="10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性別貶抑或仇恨之言論或</a:t>
            </a: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行為 </a:t>
            </a:r>
            <a:endParaRPr lang="en-US" altLang="zh-TW" sz="104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５</a:t>
            </a:r>
            <a:r>
              <a:rPr lang="en-US" altLang="zh-TW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10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性勒索</a:t>
            </a: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8000" dirty="0"/>
              <a:t>以揭露他人性私密</a:t>
            </a:r>
            <a:r>
              <a:rPr lang="zh-TW" altLang="en-US" sz="8000" dirty="0" smtClean="0"/>
              <a:t>資料勒索</a:t>
            </a:r>
            <a:r>
              <a:rPr lang="zh-TW" altLang="en-US" sz="8000" dirty="0"/>
              <a:t>、恐嚇或脅迫</a:t>
            </a:r>
            <a:r>
              <a:rPr lang="zh-TW" altLang="en-US" sz="8000" dirty="0" smtClean="0"/>
              <a:t>他人。</a:t>
            </a:r>
            <a:endParaRPr lang="en-US" altLang="zh-TW" sz="8000" dirty="0" smtClean="0"/>
          </a:p>
          <a:p>
            <a:pPr>
              <a:lnSpc>
                <a:spcPct val="120000"/>
              </a:lnSpc>
            </a:pP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６</a:t>
            </a:r>
            <a:r>
              <a:rPr lang="en-US" altLang="zh-TW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10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en-US" sz="10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肉</a:t>
            </a:r>
            <a:r>
              <a:rPr lang="zh-TW" altLang="en-US" sz="10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搜索</a:t>
            </a: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8000" dirty="0"/>
              <a:t>透過網路搜索取得與散布未經</a:t>
            </a:r>
            <a:r>
              <a:rPr lang="zh-TW" altLang="en-US" sz="8000" dirty="0" smtClean="0"/>
              <a:t>他人的私</a:t>
            </a:r>
            <a:r>
              <a:rPr lang="zh-TW" altLang="en-US" sz="8000" dirty="0"/>
              <a:t>密資料。</a:t>
            </a:r>
            <a:endParaRPr lang="en-US" altLang="zh-TW" sz="8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７</a:t>
            </a:r>
            <a:r>
              <a:rPr lang="en-US" altLang="zh-TW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10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基於</a:t>
            </a:r>
            <a:r>
              <a:rPr lang="zh-TW" altLang="en-US" sz="10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性別偏見所為之強暴與死亡威脅</a:t>
            </a: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8000" dirty="0"/>
              <a:t>使他</a:t>
            </a:r>
            <a:r>
              <a:rPr lang="zh-TW" altLang="en-US" sz="8000" dirty="0" smtClean="0"/>
              <a:t>人心</a:t>
            </a:r>
            <a:r>
              <a:rPr lang="zh-TW" altLang="en-US" sz="8000" dirty="0"/>
              <a:t>生畏懼者。 </a:t>
            </a:r>
            <a:endParaRPr lang="en-US" altLang="zh-TW" sz="8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８</a:t>
            </a:r>
            <a:r>
              <a:rPr lang="en-US" altLang="zh-TW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10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招募</a:t>
            </a:r>
            <a:r>
              <a:rPr lang="zh-TW" altLang="en-US" sz="10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引誘</a:t>
            </a: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8000" dirty="0"/>
              <a:t>運用網路或數位方式遂行人口</a:t>
            </a:r>
            <a:r>
              <a:rPr lang="zh-TW" altLang="en-US" sz="8000" dirty="0" smtClean="0"/>
              <a:t>販運</a:t>
            </a:r>
            <a:endParaRPr lang="en-US" altLang="zh-TW" sz="8000" dirty="0" smtClean="0"/>
          </a:p>
          <a:p>
            <a:pPr>
              <a:lnSpc>
                <a:spcPct val="120000"/>
              </a:lnSpc>
            </a:pP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９</a:t>
            </a:r>
            <a:r>
              <a:rPr lang="en-US" altLang="zh-TW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10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非法</a:t>
            </a:r>
            <a:r>
              <a:rPr lang="zh-TW" altLang="en-US" sz="10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侵入或竊取他人資料</a:t>
            </a: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8000" dirty="0"/>
              <a:t>非法侵入他人電腦或</a:t>
            </a:r>
            <a:r>
              <a:rPr lang="zh-TW" altLang="en-US" sz="8000" dirty="0" smtClean="0"/>
              <a:t>相關</a:t>
            </a:r>
            <a:r>
              <a:rPr lang="zh-TW" altLang="en-US" sz="8000" dirty="0"/>
              <a:t>設備</a:t>
            </a:r>
            <a:endParaRPr lang="en-US" altLang="zh-TW" sz="8000" dirty="0" smtClean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１０</a:t>
            </a:r>
            <a:r>
              <a:rPr lang="en-US" altLang="zh-TW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10400" b="1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偽造</a:t>
            </a:r>
            <a:r>
              <a:rPr lang="zh-TW" altLang="en-US" sz="10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或冒用身分</a:t>
            </a:r>
            <a:r>
              <a:rPr lang="zh-TW" altLang="en-US" sz="1040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en-US" sz="8000" dirty="0" smtClean="0"/>
              <a:t>以</a:t>
            </a:r>
            <a:r>
              <a:rPr lang="zh-TW" altLang="en-US" sz="8000" dirty="0"/>
              <a:t>取得</a:t>
            </a:r>
            <a:r>
              <a:rPr lang="zh-TW" altLang="en-US" sz="8000" dirty="0" smtClean="0"/>
              <a:t>他人個人</a:t>
            </a:r>
            <a:r>
              <a:rPr lang="zh-TW" altLang="en-US" sz="8000" dirty="0"/>
              <a:t>資料、</a:t>
            </a:r>
            <a:r>
              <a:rPr lang="zh-TW" altLang="en-US" sz="8000" dirty="0" smtClean="0"/>
              <a:t>侮辱、</a:t>
            </a:r>
            <a:r>
              <a:rPr lang="zh-TW" altLang="en-US" sz="8000" dirty="0"/>
              <a:t>損害</a:t>
            </a:r>
            <a:r>
              <a:rPr lang="zh-TW" altLang="en-US" sz="8000" dirty="0" smtClean="0"/>
              <a:t>他人、 </a:t>
            </a:r>
            <a:r>
              <a:rPr lang="zh-TW" altLang="en-US" sz="8000" dirty="0"/>
              <a:t>遂行恐嚇或</a:t>
            </a:r>
            <a:r>
              <a:rPr lang="zh-TW" altLang="en-US" sz="8000" dirty="0" smtClean="0"/>
              <a:t>威脅</a:t>
            </a:r>
            <a:endParaRPr lang="zh-TW" altLang="en-US" sz="80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119861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056" y="458678"/>
            <a:ext cx="11356592" cy="607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932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3293" y="455660"/>
            <a:ext cx="11533908" cy="1049868"/>
          </a:xfrm>
        </p:spPr>
        <p:txBody>
          <a:bodyPr>
            <a:noAutofit/>
          </a:bodyPr>
          <a:lstStyle/>
          <a:p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網路世界應對學問大簡單幾招讓你輕鬆當個網路好</a:t>
            </a:r>
            <a:r>
              <a:rPr lang="zh-TW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公民</a:t>
            </a:r>
            <a:endParaRPr lang="zh-TW" altLang="en-US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1163781" y="1505528"/>
            <a:ext cx="8392041" cy="296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4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04800" algn="l"/>
              </a:tabLst>
            </a:pPr>
            <a:r>
              <a:rPr kumimoji="0" lang="zh-TW" altLang="zh-TW" sz="32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Segoe UI Historic" panose="020B0502040204020203" pitchFamily="34" charset="0"/>
              </a:rPr>
              <a:t>客觀看待網路留言和評論</a:t>
            </a:r>
            <a:endParaRPr kumimoji="0" lang="zh-TW" altLang="zh-TW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04800" algn="l"/>
              </a:tabLst>
            </a:pPr>
            <a:r>
              <a:rPr kumimoji="0" lang="zh-TW" altLang="zh-TW" sz="32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Segoe UI Historic" panose="020B0502040204020203" pitchFamily="34" charset="0"/>
              </a:rPr>
              <a:t>看到訊息多查證多思考</a:t>
            </a:r>
            <a:r>
              <a:rPr kumimoji="0" lang="zh-TW" altLang="zh-TW" sz="32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微軟正黑體" panose="020B0604030504040204" pitchFamily="34" charset="-120"/>
              </a:rPr>
              <a:t>，</a:t>
            </a:r>
            <a:r>
              <a:rPr kumimoji="0" lang="zh-TW" altLang="zh-TW" sz="32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書法居中（注音二）" panose="02010609010101010101" pitchFamily="49" charset="-120"/>
              </a:rPr>
              <a:t>避免轉發不實資訊</a:t>
            </a:r>
            <a:endParaRPr kumimoji="0" lang="zh-TW" altLang="zh-TW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04800" algn="l"/>
              </a:tabLst>
            </a:pPr>
            <a:r>
              <a:rPr kumimoji="0" lang="zh-TW" altLang="zh-TW" sz="3200" b="0" i="0" u="none" strike="noStrike" cap="none" normalizeH="0" baseline="0" dirty="0" smtClean="0">
                <a:ln>
                  <a:noFill/>
                </a:ln>
                <a:solidFill>
                  <a:srgbClr val="050505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Segoe UI Historic" panose="020B0502040204020203" pitchFamily="34" charset="0"/>
              </a:rPr>
              <a:t>不衝動且隨意在網路貼文批評他人</a:t>
            </a:r>
            <a:endParaRPr lang="en-US" altLang="zh-TW" sz="3200" dirty="0">
              <a:solidFill>
                <a:srgbClr val="050505"/>
              </a:solidFill>
              <a:latin typeface="標楷體" panose="03000509000000000000" pitchFamily="65" charset="-120"/>
              <a:ea typeface="標楷體" panose="03000509000000000000" pitchFamily="65" charset="-120"/>
              <a:cs typeface="Segoe UI Historic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04800" algn="l"/>
              </a:tabLst>
            </a:pPr>
            <a:r>
              <a:rPr lang="zh-TW" altLang="zh-TW" sz="3200" dirty="0" smtClean="0">
                <a:solidFill>
                  <a:srgbClr val="050505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Segoe UI Historic" panose="020B0502040204020203" pitchFamily="34" charset="0"/>
              </a:rPr>
              <a:t>懂得在網路上維護自己的隱私權</a:t>
            </a:r>
            <a:endParaRPr lang="zh-TW" altLang="zh-TW" sz="3200" dirty="0">
              <a:solidFill>
                <a:srgbClr val="050505"/>
              </a:solidFill>
              <a:latin typeface="標楷體" panose="03000509000000000000" pitchFamily="65" charset="-120"/>
              <a:ea typeface="標楷體" panose="03000509000000000000" pitchFamily="65" charset="-120"/>
              <a:cs typeface="Segoe UI Historic" panose="020B0502040204020203" pitchFamily="34" charset="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32" y="4470988"/>
            <a:ext cx="2401711" cy="2392046"/>
          </a:xfrm>
          <a:prstGeom prst="rect">
            <a:avLst/>
          </a:prstGeom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535" y="4454453"/>
            <a:ext cx="2410434" cy="2400773"/>
          </a:xfrm>
          <a:prstGeom prst="rect">
            <a:avLst/>
          </a:prstGeom>
        </p:spPr>
      </p:pic>
      <p:pic>
        <p:nvPicPr>
          <p:cNvPr id="19" name="圖片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861" y="4465954"/>
            <a:ext cx="2392218" cy="2397080"/>
          </a:xfrm>
          <a:prstGeom prst="rect">
            <a:avLst/>
          </a:prstGeom>
        </p:spPr>
      </p:pic>
      <p:pic>
        <p:nvPicPr>
          <p:cNvPr id="20" name="圖片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7079" y="4457227"/>
            <a:ext cx="2354921" cy="2397999"/>
          </a:xfrm>
          <a:prstGeom prst="rect">
            <a:avLst/>
          </a:prstGeom>
        </p:spPr>
      </p:pic>
      <p:pic>
        <p:nvPicPr>
          <p:cNvPr id="21" name="圖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0755" y="4454453"/>
            <a:ext cx="2791180" cy="240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003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909" y="424873"/>
            <a:ext cx="11484510" cy="6049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300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70" y="508000"/>
            <a:ext cx="11608921" cy="648440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55074" y="0"/>
            <a:ext cx="5955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配合執行跟蹤騷擾防制法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47822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44" y="407555"/>
            <a:ext cx="11299537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01167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11.</a:t>
            </a:r>
            <a:r>
              <a:rPr lang="zh-TW" altLang="zh-TW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性別</a:t>
            </a:r>
            <a:r>
              <a:rPr lang="zh-TW" altLang="zh-TW" b="1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平等教育日</a:t>
            </a:r>
            <a:r>
              <a:rPr lang="zh-TW" altLang="zh-TW" b="1" kern="100" dirty="0" smtClean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宣導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951345" y="2607163"/>
            <a:ext cx="1040014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4 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 20 </a:t>
            </a:r>
            <a:r>
              <a:rPr lang="zh-TW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日訂為「性別平等教育日</a:t>
            </a:r>
            <a:r>
              <a:rPr lang="zh-TW" altLang="zh-TW" sz="40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</a:t>
            </a:r>
            <a:endParaRPr lang="en-US" altLang="zh-TW" sz="40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憲法有規定，國民不分男女、宗教、種族、階級、黨派，在法律上一律平等，為了讓不同性別的人能自由、平等的發展，並且互助包容、相互尊重、善待彼此，實現性別平等的社會</a:t>
            </a:r>
            <a:endParaRPr lang="zh-TW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122587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18311" y="1"/>
            <a:ext cx="9601196" cy="665018"/>
          </a:xfrm>
        </p:spPr>
        <p:txBody>
          <a:bodyPr>
            <a:normAutofit fontScale="90000"/>
          </a:bodyPr>
          <a:lstStyle/>
          <a:p>
            <a:r>
              <a:rPr lang="zh-TW" altLang="zh-TW" b="1" kern="100" dirty="0">
                <a:solidFill>
                  <a:schemeClr val="tx1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性別平等教育日宣導</a:t>
            </a:r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768930" y="732688"/>
            <a:ext cx="10416307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zh-TW" altLang="en-US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◎</a:t>
            </a:r>
            <a:r>
              <a:rPr lang="zh-TW" altLang="zh-TW" sz="2400" b="1" kern="1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權力</a:t>
            </a:r>
            <a:r>
              <a:rPr lang="zh-TW" altLang="zh-TW" sz="2400" b="1" kern="1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、決策與影響力</a:t>
            </a:r>
            <a:r>
              <a:rPr lang="zh-TW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：男生、女生都有相同的機會可以表達意見及參與</a:t>
            </a:r>
            <a:r>
              <a:rPr lang="zh-TW" altLang="zh-TW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重</a:t>
            </a:r>
            <a:endParaRPr lang="en-US" altLang="zh-TW" sz="2400" kern="100" dirty="0" smtClean="0">
              <a:solidFill>
                <a:srgbClr val="343434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zh-TW" altLang="en-US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en-US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  </a:t>
            </a:r>
            <a:r>
              <a:rPr lang="zh-TW" altLang="zh-TW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要</a:t>
            </a:r>
            <a:r>
              <a:rPr lang="zh-TW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決定。</a:t>
            </a:r>
            <a:r>
              <a:rPr lang="en-US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 </a:t>
            </a:r>
            <a:br>
              <a:rPr lang="en-US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◎</a:t>
            </a:r>
            <a:r>
              <a:rPr lang="en-US" altLang="zh-TW" sz="2400" b="1" kern="100" dirty="0" err="1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就業</a:t>
            </a:r>
            <a:r>
              <a:rPr lang="en-US" altLang="zh-TW" sz="2400" b="1" kern="100" dirty="0" err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、經濟與福利</a:t>
            </a:r>
            <a:r>
              <a:rPr lang="en-US" altLang="zh-TW" sz="2400" kern="100" dirty="0" err="1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：女生和男生一樣有平等的機會工作、升任高階主管</a:t>
            </a:r>
            <a:r>
              <a:rPr lang="en-US" altLang="zh-TW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，</a:t>
            </a: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zh-TW" altLang="en-US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en-US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en-US" altLang="zh-TW" sz="2400" kern="100" dirty="0" err="1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也希望減少女生與男生工作薪水的落差</a:t>
            </a:r>
            <a:r>
              <a:rPr lang="en-US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。</a:t>
            </a:r>
            <a:r>
              <a:rPr lang="en-US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◎</a:t>
            </a:r>
            <a:r>
              <a:rPr lang="zh-TW" altLang="zh-TW" sz="2400" b="1" kern="1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教育</a:t>
            </a:r>
            <a:r>
              <a:rPr lang="zh-TW" altLang="zh-TW" sz="2400" b="1" kern="1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、媒體與文化</a:t>
            </a:r>
            <a:r>
              <a:rPr lang="zh-TW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：電視節目、新聞報導和網路遊戲的製作人要自我約束</a:t>
            </a:r>
            <a:r>
              <a:rPr lang="zh-TW" altLang="zh-TW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，</a:t>
            </a:r>
            <a:endParaRPr lang="en-US" altLang="zh-TW" sz="2400" kern="100" dirty="0" smtClean="0">
              <a:solidFill>
                <a:srgbClr val="343434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zh-TW" altLang="en-US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en-US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避免</a:t>
            </a:r>
            <a:r>
              <a:rPr lang="zh-TW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提供不合適的內容而讓小朋友學習到不正確的觀念；並幫助那些</a:t>
            </a:r>
            <a:r>
              <a:rPr lang="zh-TW" altLang="zh-TW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來自</a:t>
            </a:r>
            <a:r>
              <a:rPr lang="zh-TW" altLang="en-US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endParaRPr lang="en-US" altLang="zh-TW" sz="2400" kern="100" dirty="0" smtClean="0">
              <a:solidFill>
                <a:srgbClr val="343434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zh-TW" altLang="en-US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en-US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國外</a:t>
            </a:r>
            <a:r>
              <a:rPr lang="zh-TW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的新移民適應我們國家的風俗文化，大家相互尊重與認識。</a:t>
            </a:r>
            <a:r>
              <a:rPr lang="en-US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◎</a:t>
            </a:r>
            <a:r>
              <a:rPr lang="zh-TW" altLang="zh-TW" sz="2400" b="1" kern="1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人身</a:t>
            </a:r>
            <a:r>
              <a:rPr lang="zh-TW" altLang="zh-TW" sz="2400" b="1" kern="1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安全與司法</a:t>
            </a:r>
            <a:r>
              <a:rPr lang="zh-TW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：打造安全的生活環境，讓所有人，特別是女生，不</a:t>
            </a:r>
            <a:r>
              <a:rPr lang="zh-TW" altLang="zh-TW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受到</a:t>
            </a:r>
            <a:endParaRPr lang="en-US" altLang="zh-TW" sz="2400" kern="100" dirty="0" smtClean="0">
              <a:solidFill>
                <a:srgbClr val="343434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zh-TW" altLang="en-US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en-US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zh-TW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任何</a:t>
            </a:r>
            <a:r>
              <a:rPr lang="zh-TW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威脅。</a:t>
            </a:r>
            <a:r>
              <a:rPr lang="en-US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◎</a:t>
            </a:r>
            <a:r>
              <a:rPr lang="en-US" altLang="zh-TW" sz="2400" b="1" kern="100" dirty="0" err="1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健康</a:t>
            </a:r>
            <a:r>
              <a:rPr lang="en-US" altLang="zh-TW" sz="2400" b="1" kern="100" dirty="0" err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、醫療與照顧</a:t>
            </a:r>
            <a:r>
              <a:rPr lang="en-US" altLang="zh-TW" sz="2400" kern="100" dirty="0" err="1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：每個成長階段的健康來把關，</a:t>
            </a:r>
            <a:r>
              <a:rPr lang="en-US" altLang="zh-TW" sz="2400" kern="100" dirty="0" err="1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提供良好的醫療資源與</a:t>
            </a:r>
            <a:endParaRPr lang="en-US" altLang="zh-TW" sz="2400" kern="100" dirty="0" smtClean="0">
              <a:solidFill>
                <a:srgbClr val="343434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zh-TW" altLang="en-US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en-US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en-US" altLang="zh-TW" sz="2400" kern="100" dirty="0" err="1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健康照顧環境</a:t>
            </a:r>
            <a:r>
              <a:rPr lang="en-US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。</a:t>
            </a:r>
            <a:r>
              <a:rPr lang="en-US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/>
            </a:r>
            <a:br>
              <a:rPr lang="en-US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zh-TW" altLang="en-US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◎</a:t>
            </a:r>
            <a:r>
              <a:rPr lang="en-US" altLang="zh-TW" sz="2400" b="1" kern="100" dirty="0" err="1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環境</a:t>
            </a:r>
            <a:r>
              <a:rPr lang="en-US" altLang="zh-TW" sz="2400" b="1" kern="100" dirty="0" err="1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、能源與科技</a:t>
            </a:r>
            <a:r>
              <a:rPr lang="en-US" altLang="zh-TW" sz="2400" kern="100" dirty="0" err="1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：有更多的性別友善廁所、</a:t>
            </a:r>
            <a:r>
              <a:rPr lang="en-US" altLang="zh-TW" sz="2400" kern="100" dirty="0" err="1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哺乳室及無障礙設施等安全</a:t>
            </a:r>
            <a:endParaRPr lang="en-US" altLang="zh-TW" sz="2400" kern="100" dirty="0" smtClean="0">
              <a:solidFill>
                <a:srgbClr val="343434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pPr>
              <a:lnSpc>
                <a:spcPct val="114000"/>
              </a:lnSpc>
              <a:spcAft>
                <a:spcPts val="0"/>
              </a:spcAft>
            </a:pPr>
            <a:r>
              <a:rPr lang="zh-TW" altLang="en-US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zh-TW" altLang="en-US" sz="2400" kern="100" dirty="0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</a:t>
            </a:r>
            <a:r>
              <a:rPr lang="en-US" altLang="zh-TW" sz="2400" kern="100" dirty="0" err="1" smtClean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舒適的公共環境</a:t>
            </a:r>
            <a:r>
              <a:rPr lang="en-US" altLang="zh-TW" sz="2400" kern="100" dirty="0" err="1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，也鼓勵女生勇敢選擇科技、工程類的學科及工作</a:t>
            </a:r>
            <a:r>
              <a:rPr lang="en-US" altLang="zh-TW" sz="2400" kern="100" dirty="0">
                <a:solidFill>
                  <a:srgbClr val="343434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。</a:t>
            </a:r>
            <a:endParaRPr lang="zh-TW" altLang="zh-TW" sz="2400" kern="100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8040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11200" y="1261470"/>
            <a:ext cx="10677235" cy="4084013"/>
          </a:xfrm>
        </p:spPr>
        <p:txBody>
          <a:bodyPr>
            <a:noAutofit/>
          </a:bodyPr>
          <a:lstStyle/>
          <a:p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釐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清霸凌的行為樣態及確認可對應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方式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透過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法律途徑，或是藉由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社群平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台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的社群守則，亦或是離開不友善的環境等。 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務必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保留相關證據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：遭遇網路霸凌時，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或不當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行為，務必要截圖或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錄影存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證，蒐集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的資訊越完整，對於後續的處理就會越有幫助。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保護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自己，離開不友善的環境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：向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社群平台檢舉貼文，或是暫時離開社團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；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如果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社群帳號被陌生帳號持續騷擾，則可以透過隱私設定，避免再次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接收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陌生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訊息。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zh-TW" b="1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尋找</a:t>
            </a:r>
            <a:r>
              <a:rPr lang="zh-TW" altLang="zh-TW" b="1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幫助，不要獨自面對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：遇到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網路霸凌時，可以向家長及老師尋求協助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若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涉及違法行為可以直接向警方求助。也可以向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iWIN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網路內容防護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機構</a:t>
            </a:r>
            <a:endParaRPr lang="en-US" altLang="zh-TW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zh-TW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申訴</a:t>
            </a:r>
            <a:r>
              <a:rPr lang="zh-TW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32376" y="388427"/>
            <a:ext cx="11234882" cy="87304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zh-TW" altLang="en-US" sz="4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6192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4741" y="695458"/>
            <a:ext cx="11234882" cy="873043"/>
          </a:xfrm>
        </p:spPr>
        <p:txBody>
          <a:bodyPr>
            <a:normAutofit fontScale="90000"/>
          </a:bodyPr>
          <a:lstStyle/>
          <a:p>
            <a:r>
              <a:rPr lang="zh-TW" altLang="en-US" sz="3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宣導</a:t>
            </a:r>
            <a:r>
              <a:rPr lang="zh-TW" altLang="en-US" sz="3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主題：拒絕兒少性剝削</a:t>
            </a:r>
            <a:r>
              <a:rPr lang="en-US" altLang="zh-TW" sz="3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3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不拍、不傳、不留、要</a:t>
            </a:r>
            <a:r>
              <a:rPr lang="zh-TW" altLang="en-US" sz="38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求助</a:t>
            </a:r>
            <a:r>
              <a:rPr lang="zh-TW" altLang="en-US" dirty="0" smtClean="0"/>
              <a:t> </a:t>
            </a:r>
            <a:endParaRPr lang="zh-TW" altLang="en-US" sz="38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4255" y="1710390"/>
            <a:ext cx="10935855" cy="462734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TW" sz="2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宣導教育部反霸凌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專線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電話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1953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強化校園安全防護措施</a:t>
            </a:r>
            <a:endParaRPr lang="en-US" altLang="zh-TW" sz="28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強化學生身心健康與輔導      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4.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強化校園自殺防治工作           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5</a:t>
            </a:r>
            <a:r>
              <a:rPr lang="en-US" altLang="zh-TW" sz="2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防制學生藥物濫用          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6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防治校園親密 關係暴力事件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7.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瞭解與尊重身心障礙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者      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8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防治數位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網路性別暴力 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9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人權法治教育、品德教育、資訊素養與倫理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10.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配合執行跟蹤騷擾防制法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11.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性別平等教育日宣導活動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20000"/>
              </a:lnSpc>
            </a:pP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12.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防制校園詐騙            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13.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尊重多元文化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理念                        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464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242808" y="658361"/>
            <a:ext cx="54417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12.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防制校園詐騙                          </a:t>
            </a:r>
            <a:endParaRPr lang="zh-TW" altLang="en-US" sz="48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86683" y="1489358"/>
            <a:ext cx="10353963" cy="4625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目前詐騙手法多變，詐騙案件層出不窮，為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避免遭受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詐騙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，可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透過查詢內政部警政署「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165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全民防騙網」網站公告資訊或加入內政部警政署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165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反詐騙</a:t>
            </a:r>
            <a:r>
              <a:rPr lang="en-US" altLang="zh-TW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LINE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官網下載最新詐騙</a:t>
            </a:r>
            <a:r>
              <a:rPr lang="zh-TW" altLang="en-US" sz="4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手法。</a:t>
            </a:r>
            <a:endParaRPr lang="zh-TW" altLang="en-US" sz="4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973608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550" y="-104775"/>
            <a:ext cx="12611100" cy="706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628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4350" y="-290513"/>
            <a:ext cx="13220700" cy="743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37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93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0504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3107" y="892158"/>
            <a:ext cx="9601196" cy="1206886"/>
          </a:xfrm>
        </p:spPr>
        <p:txBody>
          <a:bodyPr>
            <a:normAutofit/>
          </a:bodyPr>
          <a:lstStyle/>
          <a:p>
            <a:r>
              <a:rPr lang="en-US" altLang="zh-TW" sz="4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13.</a:t>
            </a:r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尊重多元文化理念</a:t>
            </a:r>
            <a:endParaRPr lang="zh-TW" altLang="en-US" sz="4800" dirty="0"/>
          </a:p>
        </p:txBody>
      </p:sp>
      <p:sp>
        <p:nvSpPr>
          <p:cNvPr id="3" name="矩形 2"/>
          <p:cNvSpPr/>
          <p:nvPr/>
        </p:nvSpPr>
        <p:spPr>
          <a:xfrm>
            <a:off x="808978" y="2335687"/>
            <a:ext cx="108157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800" b="1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sz="4800" b="1" i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臺灣原住民</a:t>
            </a:r>
            <a:r>
              <a:rPr lang="zh-TW" altLang="en-US" sz="48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區分有泰雅族、賽夏族、布農族、鄒族、邵族、排灣族、魯凱族、卑南族、阿美族、雅美族、噶瑪蘭族、太魯閣族、撒奇萊雅族、賽德克族、拉阿魯哇族及卡那卡那富族等</a:t>
            </a:r>
            <a:r>
              <a:rPr lang="en-US" altLang="zh-TW" sz="4800" b="1" i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16</a:t>
            </a:r>
            <a:r>
              <a:rPr lang="zh-TW" altLang="en-US" sz="4800" b="1" i="1" u="sng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族</a:t>
            </a:r>
            <a:r>
              <a:rPr lang="zh-TW" altLang="en-US" sz="4800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800" dirty="0" smtClean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44340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25" y="90920"/>
            <a:ext cx="8824846" cy="676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1199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93530" y="827801"/>
            <a:ext cx="1095178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2.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原住民族</a:t>
            </a:r>
            <a:r>
              <a:rPr lang="zh-TW" altLang="en-US" sz="3600" b="1" i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各族有其不同的語言及文化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，呈現多樣化且各</a:t>
            </a:r>
            <a:r>
              <a:rPr lang="zh-TW" altLang="en-US" sz="3600" b="1" i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具有其獨特性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，藉由各類描寫藝術、音樂、舞蹈、歌謠、傳說、身體裝飾、織繡與木雕等藝術表現，傳遞其族群生活經驗、泛靈信仰與宇宙觀，</a:t>
            </a:r>
            <a:r>
              <a:rPr lang="zh-TW" altLang="en-US" sz="3600" b="1" i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呈現多元文化特色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，使人感受其獨有的生活智慧與背後蘊藏的文化精神。</a:t>
            </a:r>
          </a:p>
          <a:p>
            <a:r>
              <a:rPr lang="en-US" altLang="zh-TW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3.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為正確尊重多元族群文化的理念，傳遞臺灣最珍貴的原住民族文化價值，國人</a:t>
            </a:r>
            <a:r>
              <a:rPr lang="zh-TW" altLang="en-US" sz="3600" b="1" i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應尊重與瞭解各族群多元歷史與文化，進而欣賞各族文化的豐富與美麗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，以建立一個更為開放與多元之環境。</a:t>
            </a:r>
          </a:p>
        </p:txBody>
      </p:sp>
    </p:spTree>
    <p:extLst>
      <p:ext uri="{BB962C8B-B14F-4D97-AF65-F5344CB8AC3E}">
        <p14:creationId xmlns:p14="http://schemas.microsoft.com/office/powerpoint/2010/main" val="33432550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848" y="214252"/>
            <a:ext cx="8954813" cy="642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458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zh-TW" dirty="0"/>
              <a:t>友善提供多元女生生理用品</a:t>
            </a:r>
            <a:endParaRPr lang="zh-TW" altLang="en-US" dirty="0"/>
          </a:p>
        </p:txBody>
      </p:sp>
      <p:pic>
        <p:nvPicPr>
          <p:cNvPr id="3" name="圖片 2" descr="D:\112\22其他\校務訪視\02學前教育科\友善提供多元女生生理用品方案及措施\S__9274163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4" t="16179" b="30451"/>
          <a:stretch/>
        </p:blipFill>
        <p:spPr bwMode="auto">
          <a:xfrm>
            <a:off x="1476115" y="2580437"/>
            <a:ext cx="3123594" cy="33862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矩形 3"/>
          <p:cNvSpPr/>
          <p:nvPr/>
        </p:nvSpPr>
        <p:spPr>
          <a:xfrm>
            <a:off x="4756728" y="2550371"/>
            <a:ext cx="65301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dirty="0" smtClean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◎學校保健室</a:t>
            </a:r>
            <a:r>
              <a:rPr lang="zh-TW" altLang="zh-TW" sz="3600" dirty="0" smtClean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提供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多元種類、材質及品牌的生理用品。</a:t>
            </a:r>
            <a:r>
              <a:rPr lang="zh-TW" altLang="zh-TW" sz="3600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新細明體" panose="02020500000000000000" pitchFamily="18" charset="-120"/>
              </a:rPr>
              <a:t> </a:t>
            </a:r>
            <a:endParaRPr lang="en-US" altLang="zh-TW" sz="3600" dirty="0" smtClean="0">
              <a:solidFill>
                <a:srgbClr val="1F1F1F"/>
              </a:solidFill>
              <a:latin typeface="標楷體" panose="03000509000000000000" pitchFamily="65" charset="-120"/>
              <a:ea typeface="標楷體" panose="03000509000000000000" pitchFamily="65" charset="-120"/>
              <a:cs typeface="新細明體" panose="02020500000000000000" pitchFamily="18" charset="-120"/>
            </a:endParaRPr>
          </a:p>
          <a:p>
            <a:r>
              <a:rPr lang="zh-TW" altLang="en-US" sz="3600" dirty="0" smtClean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◎</a:t>
            </a:r>
            <a:r>
              <a:rPr lang="zh-TW" altLang="zh-TW" sz="3600" dirty="0" smtClean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由</a:t>
            </a:r>
            <a:r>
              <a:rPr lang="zh-TW" altLang="en-US" sz="3600" dirty="0" smtClean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護理師</a:t>
            </a:r>
            <a:r>
              <a:rPr lang="zh-TW" altLang="zh-TW" sz="3600" dirty="0" smtClean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管理</a:t>
            </a:r>
            <a:r>
              <a:rPr lang="zh-TW" altLang="zh-TW" sz="3600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定期清點、檢查、補充及汰換</a:t>
            </a:r>
            <a:r>
              <a:rPr lang="zh-TW" altLang="zh-TW" sz="3600" dirty="0" smtClean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。</a:t>
            </a:r>
            <a:endParaRPr lang="en-US" altLang="zh-TW" sz="3600" dirty="0" smtClean="0">
              <a:solidFill>
                <a:srgbClr val="1F1F1F"/>
              </a:solidFill>
              <a:latin typeface="標楷體" panose="03000509000000000000" pitchFamily="65" charset="-120"/>
              <a:ea typeface="標楷體" panose="03000509000000000000" pitchFamily="65" charset="-120"/>
              <a:cs typeface="Arial" panose="020B0604020202020204" pitchFamily="34" charset="0"/>
            </a:endParaRPr>
          </a:p>
          <a:p>
            <a:r>
              <a:rPr lang="zh-TW" altLang="zh-TW" sz="3600" dirty="0" smtClean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◎</a:t>
            </a:r>
            <a:r>
              <a:rPr lang="zh-TW" altLang="en-US" sz="3600" dirty="0" smtClean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要正確使用，</a:t>
            </a:r>
            <a:r>
              <a:rPr lang="zh-TW" altLang="zh-TW" sz="3600" dirty="0" smtClean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保護</a:t>
            </a:r>
            <a:r>
              <a:rPr lang="zh-TW" altLang="zh-TW" sz="3600" dirty="0">
                <a:solidFill>
                  <a:srgbClr val="1F1F1F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自己的身體健康。</a:t>
            </a:r>
          </a:p>
        </p:txBody>
      </p:sp>
    </p:spTree>
    <p:extLst>
      <p:ext uri="{BB962C8B-B14F-4D97-AF65-F5344CB8AC3E}">
        <p14:creationId xmlns:p14="http://schemas.microsoft.com/office/powerpoint/2010/main" val="16866219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4009" y="304529"/>
            <a:ext cx="13580017" cy="624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332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82164" y="815078"/>
            <a:ext cx="9601196" cy="1189567"/>
          </a:xfrm>
        </p:spPr>
        <p:txBody>
          <a:bodyPr/>
          <a:lstStyle/>
          <a:p>
            <a:r>
              <a:rPr lang="en-US" altLang="zh-TW" dirty="0" smtClean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1.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宣導教育部反霸凌專線電話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1953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95401" y="2409092"/>
            <a:ext cx="9601196" cy="3466776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「霸凌」： </a:t>
            </a:r>
          </a:p>
          <a:p>
            <a:pPr marL="0" indent="0"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指個人或集體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持續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以言語、文字、圖畫、符號、肢體動作、</a:t>
            </a:r>
            <a:r>
              <a:rPr lang="zh-TW" altLang="en-US" sz="3200" b="1" u="sng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電子</a:t>
            </a:r>
            <a:r>
              <a:rPr lang="zh-TW" altLang="en-US" sz="32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通訊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en-US" sz="3200" b="1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網際網路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或其他方式，直接或間接對他人故意為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貶抑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、排擠、欺負、騷擾或戲弄等行為，使他人處於具有敵意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或不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友善環境，產生精神上、生理上或財產上之損害，或影響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正常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學習活動之進行。</a:t>
            </a:r>
          </a:p>
        </p:txBody>
      </p:sp>
    </p:spTree>
    <p:extLst>
      <p:ext uri="{BB962C8B-B14F-4D97-AF65-F5344CB8AC3E}">
        <p14:creationId xmlns:p14="http://schemas.microsoft.com/office/powerpoint/2010/main" val="44645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 smtClean="0"/>
              <a:t>交通安全</a:t>
            </a:r>
            <a:r>
              <a:rPr lang="en-US" altLang="zh-TW" dirty="0" smtClean="0"/>
              <a:t>-</a:t>
            </a:r>
            <a:br>
              <a:rPr lang="en-US" altLang="zh-TW" dirty="0" smtClean="0"/>
            </a:br>
            <a:r>
              <a:rPr lang="zh-TW" altLang="en-US" dirty="0" smtClean="0"/>
              <a:t>「車輛慢</a:t>
            </a:r>
            <a:r>
              <a:rPr lang="zh-TW" altLang="en-US" dirty="0"/>
              <a:t>看停，行人安全行」。</a:t>
            </a:r>
          </a:p>
        </p:txBody>
      </p:sp>
      <p:sp>
        <p:nvSpPr>
          <p:cNvPr id="3" name="矩形 2"/>
          <p:cNvSpPr/>
          <p:nvPr/>
        </p:nvSpPr>
        <p:spPr>
          <a:xfrm>
            <a:off x="621437" y="2502075"/>
            <a:ext cx="110171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zh-TW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一、國小低年級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魔神封印：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https://www.youtube.com/watch?v=aIA0f0iub0o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二、國小低年級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安全乘客挑戰賽：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https://www.youtube.com/watch?v=wQKMlWNfi9I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三、國小中年級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稜鏡迷宮：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https://www.youtube.com/watch?v=LsCJxSzPmdk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四、國小中年級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尖叫巴士：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https://www.youtube.com/watch?v=WuFdHABhCR4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五、國小高年級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決戰穹頂：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https://www.youtube.com/watch?v=lBcQWuSo3sA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zh-TW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六、國小高年級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-</a:t>
            </a:r>
            <a:r>
              <a:rPr lang="zh-TW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黃金騎士：</a:t>
            </a:r>
            <a:r>
              <a:rPr lang="en-US" altLang="zh-TW" sz="2400" kern="100" dirty="0">
                <a:latin typeface="Calibri" panose="020F0502020204030204" pitchFamily="34" charset="0"/>
                <a:ea typeface="標楷體" panose="03000509000000000000" pitchFamily="65" charset="-120"/>
                <a:cs typeface="Times New Roman" panose="02020603050405020304" pitchFamily="18" charset="0"/>
              </a:rPr>
              <a:t>https://www.youtube.com/watch?v=eOMQZQpRrgk</a:t>
            </a:r>
            <a:endParaRPr lang="zh-TW" altLang="zh-TW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18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873"/>
            <a:ext cx="4959927" cy="6849423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153890" y="1064599"/>
            <a:ext cx="6096000" cy="954107"/>
          </a:xfrm>
          <a:prstGeom prst="rect">
            <a:avLst/>
          </a:prstGeom>
        </p:spPr>
        <p:txBody>
          <a:bodyPr anchor="ctr">
            <a:spAutoFit/>
          </a:bodyPr>
          <a:lstStyle/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人人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都能成為具有正義感的挺身者，可能是降低校園霸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凌的關鍵</a:t>
            </a:r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52290" y="280108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向導師、家長反映或向學校投訴信箱、縣市 投訴專線、教育部防制校園霸凌專線、防制校園霸凌專區留言板，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或是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向其他管道（好同學、好朋友）反映</a:t>
            </a:r>
          </a:p>
        </p:txBody>
      </p:sp>
    </p:spTree>
    <p:extLst>
      <p:ext uri="{BB962C8B-B14F-4D97-AF65-F5344CB8AC3E}">
        <p14:creationId xmlns:p14="http://schemas.microsoft.com/office/powerpoint/2010/main" val="36058361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180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1733</TotalTime>
  <Words>1812</Words>
  <Application>Microsoft Office PowerPoint</Application>
  <PresentationFormat>寬螢幕</PresentationFormat>
  <Paragraphs>116</Paragraphs>
  <Slides>70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70</vt:i4>
      </vt:variant>
    </vt:vector>
  </HeadingPairs>
  <TitlesOfParts>
    <vt:vector size="81" baseType="lpstr">
      <vt:lpstr>書法居中（注音二）</vt:lpstr>
      <vt:lpstr>細明體</vt:lpstr>
      <vt:lpstr>微軟正黑體</vt:lpstr>
      <vt:lpstr>新細明體</vt:lpstr>
      <vt:lpstr>標楷體</vt:lpstr>
      <vt:lpstr>Arial</vt:lpstr>
      <vt:lpstr>Calibri</vt:lpstr>
      <vt:lpstr>Garamond</vt:lpstr>
      <vt:lpstr>Segoe UI Historic</vt:lpstr>
      <vt:lpstr>Times New Roman</vt:lpstr>
      <vt:lpstr>有機</vt:lpstr>
      <vt:lpstr>113學年第 1 學期</vt:lpstr>
      <vt:lpstr>宣導主題：   拒絕兒少性剝削-不拍、不傳、不留、要求助</vt:lpstr>
      <vt:lpstr>拒絕兒少性剝削-不拍、不傳、不留、要求助</vt:lpstr>
      <vt:lpstr>PowerPoint 簡報</vt:lpstr>
      <vt:lpstr>PowerPoint 簡報</vt:lpstr>
      <vt:lpstr>宣導主題：拒絕兒少性剝削-不拍、不傳、不留、要求助 </vt:lpstr>
      <vt:lpstr>1.宣導教育部反霸凌專線電話 1953 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2.強化校園安全防護措施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3.強化學生身心健康與輔導</vt:lpstr>
      <vt:lpstr>PowerPoint 簡報</vt:lpstr>
      <vt:lpstr>PowerPoint 簡報</vt:lpstr>
      <vt:lpstr>PowerPoint 簡報</vt:lpstr>
      <vt:lpstr>4.強化校園自殺防治工作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7.防治校園親密 關係暴力事件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8.瞭解與尊重身心障礙者</vt:lpstr>
      <vt:lpstr>PowerPoint 簡報</vt:lpstr>
      <vt:lpstr>PowerPoint 簡報</vt:lpstr>
      <vt:lpstr>9.防治數位/網路性別暴力 </vt:lpstr>
      <vt:lpstr>防治數位/網路性別暴力類型及其內涵：</vt:lpstr>
      <vt:lpstr>PowerPoint 簡報</vt:lpstr>
      <vt:lpstr>網路世界應對學問大簡單幾招讓你輕鬆當個網路好公民</vt:lpstr>
      <vt:lpstr>PowerPoint 簡報</vt:lpstr>
      <vt:lpstr>PowerPoint 簡報</vt:lpstr>
      <vt:lpstr>PowerPoint 簡報</vt:lpstr>
      <vt:lpstr>11.性別平等教育日宣導</vt:lpstr>
      <vt:lpstr>性別平等教育日宣導</vt:lpstr>
      <vt:lpstr>PowerPoint 簡報</vt:lpstr>
      <vt:lpstr>PowerPoint 簡報</vt:lpstr>
      <vt:lpstr>PowerPoint 簡報</vt:lpstr>
      <vt:lpstr>PowerPoint 簡報</vt:lpstr>
      <vt:lpstr>PowerPoint 簡報</vt:lpstr>
      <vt:lpstr>13.尊重多元文化理念</vt:lpstr>
      <vt:lpstr>PowerPoint 簡報</vt:lpstr>
      <vt:lpstr>PowerPoint 簡報</vt:lpstr>
      <vt:lpstr>PowerPoint 簡報</vt:lpstr>
      <vt:lpstr>友善提供多元女生生理用品</vt:lpstr>
      <vt:lpstr>PowerPoint 簡報</vt:lpstr>
      <vt:lpstr>交通安全- 「車輛慢看停，行人安全行」。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108 學年第 2 學期</dc:title>
  <dc:creator>username</dc:creator>
  <cp:lastModifiedBy>username</cp:lastModifiedBy>
  <cp:revision>139</cp:revision>
  <dcterms:created xsi:type="dcterms:W3CDTF">2020-02-06T01:05:39Z</dcterms:created>
  <dcterms:modified xsi:type="dcterms:W3CDTF">2024-08-29T07:55:31Z</dcterms:modified>
</cp:coreProperties>
</file>