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29" r:id="rId1"/>
  </p:sldMasterIdLst>
  <p:notesMasterIdLst>
    <p:notesMasterId r:id="rId28"/>
  </p:notesMasterIdLst>
  <p:handoutMasterIdLst>
    <p:handoutMasterId r:id="rId29"/>
  </p:handoutMasterIdLst>
  <p:sldIdLst>
    <p:sldId id="256" r:id="rId2"/>
    <p:sldId id="322" r:id="rId3"/>
    <p:sldId id="269" r:id="rId4"/>
    <p:sldId id="343" r:id="rId5"/>
    <p:sldId id="270" r:id="rId6"/>
    <p:sldId id="271" r:id="rId7"/>
    <p:sldId id="272" r:id="rId8"/>
    <p:sldId id="274" r:id="rId9"/>
    <p:sldId id="338" r:id="rId10"/>
    <p:sldId id="339" r:id="rId11"/>
    <p:sldId id="311" r:id="rId12"/>
    <p:sldId id="335" r:id="rId13"/>
    <p:sldId id="336" r:id="rId14"/>
    <p:sldId id="334" r:id="rId15"/>
    <p:sldId id="333" r:id="rId16"/>
    <p:sldId id="332" r:id="rId17"/>
    <p:sldId id="312" r:id="rId18"/>
    <p:sldId id="309" r:id="rId19"/>
    <p:sldId id="310" r:id="rId20"/>
    <p:sldId id="340" r:id="rId21"/>
    <p:sldId id="325" r:id="rId22"/>
    <p:sldId id="324" r:id="rId23"/>
    <p:sldId id="327" r:id="rId24"/>
    <p:sldId id="328" r:id="rId25"/>
    <p:sldId id="341" r:id="rId26"/>
    <p:sldId id="342" r:id="rId2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AFF11-34A2-4DF3-92AE-A7CE489B20DB}" type="datetime1">
              <a:rPr lang="zh-TW" altLang="en-US" smtClean="0"/>
              <a:t>2023/9/8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F106F-1F0B-43F9-A9FD-75E18D4C6AC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25065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A01FA-438B-45FA-A28C-270F76A09351}" type="datetime1">
              <a:rPr lang="zh-TW" altLang="en-US" smtClean="0"/>
              <a:t>2023/9/8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6A6A7-5E2C-482D-A85C-1E100CE0BC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203785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6A6A7-5E2C-482D-A85C-1E100CE0BCD1}" type="slidenum">
              <a:rPr lang="zh-TW" altLang="en-US" smtClean="0"/>
              <a:t>1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E8E7C0D-3714-43D7-8F29-5364C095ABFB}" type="datetime1">
              <a:rPr lang="zh-TW" altLang="en-US" smtClean="0"/>
              <a:t>2023/9/8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604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grpSp>
        <p:nvGrpSpPr>
          <p:cNvPr id="2" name="群組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手繪多邊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手繪多邊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手繪多邊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線接點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9/8/2023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9/8/2023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9/8/2023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647F38-B617-4D2F-AE0A-013F0C4D2C57}" type="datetimeFigureOut">
              <a:rPr lang="en-US" smtClean="0">
                <a:solidFill>
                  <a:prstClr val="black"/>
                </a:solidFill>
              </a:rPr>
              <a:pPr/>
              <a:t>9/8/2023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7799C9-84D9-46D2-A11E-BCF8A720529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9/8/2023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＞形箭號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＞形箭號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BFA754-D5C3-4E66-96A6-867B257F58DC}" type="datetimeFigureOut">
              <a:rPr lang="en-US" smtClean="0">
                <a:solidFill>
                  <a:prstClr val="black"/>
                </a:solidFill>
              </a:rPr>
              <a:pPr/>
              <a:t>9/8/2023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84065D-F351-4B03-BD91-D8A6B8D4B36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9/8/2023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9/8/2023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9/8/2023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9/8/2023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9/8/2023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＞形箭號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＞形箭號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手繪多邊形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9/8/2023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77037" y="258605"/>
            <a:ext cx="9100260" cy="1268964"/>
          </a:xfrm>
        </p:spPr>
        <p:txBody>
          <a:bodyPr>
            <a:noAutofit/>
          </a:bodyPr>
          <a:lstStyle/>
          <a:p>
            <a:r>
              <a:rPr lang="zh-TW" altLang="en-US" sz="5400" dirty="0" smtClean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屏東縣興華國小</a:t>
            </a:r>
            <a:r>
              <a:rPr lang="en-US" altLang="zh-TW" sz="5400" dirty="0" smtClean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5400" dirty="0" smtClean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endParaRPr lang="zh-TW" altLang="en-US" sz="5400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895504" y="4249412"/>
            <a:ext cx="4253653" cy="502879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solidFill>
                  <a:schemeClr val="accent1"/>
                </a:solidFill>
              </a:rPr>
              <a:t>民國</a:t>
            </a:r>
            <a:r>
              <a:rPr lang="en-US" altLang="zh-TW" sz="3600" dirty="0" smtClean="0">
                <a:solidFill>
                  <a:schemeClr val="accent1"/>
                </a:solidFill>
              </a:rPr>
              <a:t>112</a:t>
            </a:r>
            <a:r>
              <a:rPr lang="zh-TW" altLang="en-US" sz="3600" dirty="0" smtClean="0">
                <a:solidFill>
                  <a:schemeClr val="accent1"/>
                </a:solidFill>
              </a:rPr>
              <a:t>年</a:t>
            </a:r>
            <a:r>
              <a:rPr lang="en-US" altLang="zh-TW" sz="3600" dirty="0">
                <a:solidFill>
                  <a:schemeClr val="accent1"/>
                </a:solidFill>
              </a:rPr>
              <a:t>9</a:t>
            </a:r>
            <a:r>
              <a:rPr lang="zh-TW" altLang="en-US" sz="3600" dirty="0" smtClean="0">
                <a:solidFill>
                  <a:schemeClr val="accent1"/>
                </a:solidFill>
              </a:rPr>
              <a:t>月</a:t>
            </a:r>
            <a:r>
              <a:rPr lang="en-US" altLang="zh-TW" sz="3600">
                <a:solidFill>
                  <a:schemeClr val="accent1"/>
                </a:solidFill>
              </a:rPr>
              <a:t>8</a:t>
            </a:r>
            <a:r>
              <a:rPr lang="zh-TW" altLang="en-US" sz="3600" smtClean="0">
                <a:solidFill>
                  <a:schemeClr val="accent1"/>
                </a:solidFill>
              </a:rPr>
              <a:t>日</a:t>
            </a:r>
            <a:endParaRPr lang="zh-TW" altLang="en-US" sz="3600" dirty="0">
              <a:solidFill>
                <a:schemeClr val="accent1"/>
              </a:solidFill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3065950" y="2450718"/>
            <a:ext cx="6277526" cy="14569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4000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811799" y="2086824"/>
            <a:ext cx="4337358" cy="126896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zh-TW" altLang="en-US" sz="5400" dirty="0" smtClean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健康促進宣導</a:t>
            </a:r>
            <a:endParaRPr lang="zh-TW" altLang="en-US" sz="5400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72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926841" y="1972810"/>
            <a:ext cx="10972800" cy="1143000"/>
          </a:xfrm>
        </p:spPr>
        <p:txBody>
          <a:bodyPr>
            <a:noAutofit/>
          </a:bodyPr>
          <a:lstStyle/>
          <a:p>
            <a:r>
              <a:rPr lang="zh-TW" altLang="en-US" sz="7200" dirty="0" smtClean="0"/>
              <a:t>            健康體位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1941660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4702" y="151700"/>
            <a:ext cx="8462865" cy="67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6571" y="354564"/>
            <a:ext cx="1782148" cy="4357395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000" dirty="0" smtClean="0">
                <a:solidFill>
                  <a:srgbClr val="FF0000"/>
                </a:solidFill>
                <a:latin typeface="華康魏碑體" pitchFamily="65" charset="-120"/>
                <a:ea typeface="華康魏碑體" pitchFamily="65" charset="-120"/>
              </a:rPr>
              <a:t>保健宣導</a:t>
            </a:r>
            <a:r>
              <a:rPr lang="en-US" altLang="zh-TW" sz="4000" dirty="0" smtClean="0">
                <a:solidFill>
                  <a:srgbClr val="FF0000"/>
                </a:solidFill>
                <a:latin typeface="華康魏碑體" pitchFamily="65" charset="-120"/>
                <a:ea typeface="華康魏碑體" pitchFamily="65" charset="-120"/>
              </a:rPr>
              <a:t>-</a:t>
            </a:r>
            <a:r>
              <a:rPr lang="zh-TW" altLang="en-US" sz="4000" dirty="0" smtClean="0">
                <a:solidFill>
                  <a:srgbClr val="FF0000"/>
                </a:solidFill>
                <a:latin typeface="華康魏碑體" pitchFamily="65" charset="-120"/>
                <a:ea typeface="華康魏碑體" pitchFamily="65" charset="-120"/>
              </a:rPr>
              <a:t>體位篇</a:t>
            </a:r>
            <a:br>
              <a:rPr lang="zh-TW" altLang="en-US" sz="4000" dirty="0" smtClean="0">
                <a:solidFill>
                  <a:srgbClr val="FF0000"/>
                </a:solidFill>
                <a:latin typeface="華康魏碑體" pitchFamily="65" charset="-120"/>
                <a:ea typeface="華康魏碑體" pitchFamily="65" charset="-120"/>
              </a:rPr>
            </a:br>
            <a:r>
              <a:rPr lang="en-US" altLang="zh-TW" sz="4000" dirty="0" smtClean="0">
                <a:solidFill>
                  <a:srgbClr val="FF0000"/>
                </a:solidFill>
                <a:latin typeface="華康魏碑體" pitchFamily="65" charset="-120"/>
                <a:ea typeface="華康魏碑體" pitchFamily="65" charset="-120"/>
              </a:rPr>
              <a:t>85210</a:t>
            </a:r>
            <a:r>
              <a:rPr lang="zh-TW" altLang="en-US" sz="4000" dirty="0" smtClean="0">
                <a:solidFill>
                  <a:srgbClr val="FF0000"/>
                </a:solidFill>
                <a:latin typeface="華康魏碑體" pitchFamily="65" charset="-120"/>
                <a:ea typeface="華康魏碑體" pitchFamily="65" charset="-120"/>
              </a:rPr>
              <a:t>概念宣導</a:t>
            </a:r>
          </a:p>
        </p:txBody>
      </p:sp>
    </p:spTree>
    <p:extLst>
      <p:ext uri="{BB962C8B-B14F-4D97-AF65-F5344CB8AC3E}">
        <p14:creationId xmlns:p14="http://schemas.microsoft.com/office/powerpoint/2010/main" val="2780433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098" y="93305"/>
            <a:ext cx="7819053" cy="665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687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87" y="0"/>
            <a:ext cx="6905835" cy="663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485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537" y="0"/>
            <a:ext cx="7381696" cy="700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680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33" y="90876"/>
            <a:ext cx="8669322" cy="649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91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356" y="0"/>
            <a:ext cx="6411313" cy="660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594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Users\username\Desktop\3069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2" y="116956"/>
            <a:ext cx="8910737" cy="648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365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98632" y="1903446"/>
            <a:ext cx="8596668" cy="2677885"/>
          </a:xfrm>
        </p:spPr>
        <p:txBody>
          <a:bodyPr>
            <a:noAutofit/>
          </a:bodyPr>
          <a:lstStyle/>
          <a:p>
            <a:r>
              <a:rPr lang="en-US" altLang="zh-TW" sz="4000" dirty="0" smtClean="0"/>
              <a:t>3</a:t>
            </a:r>
            <a:r>
              <a:rPr lang="zh-TW" altLang="en-US" sz="4000" dirty="0"/>
              <a:t>餐飯後都</a:t>
            </a:r>
            <a:r>
              <a:rPr lang="zh-TW" altLang="en-US" sz="4000" dirty="0" smtClean="0"/>
              <a:t>刷牙</a:t>
            </a:r>
            <a:endParaRPr lang="en-US" altLang="zh-TW" sz="4000" dirty="0" smtClean="0"/>
          </a:p>
          <a:p>
            <a:r>
              <a:rPr lang="zh-TW" altLang="en-US" sz="4000" dirty="0" smtClean="0"/>
              <a:t>餐</a:t>
            </a:r>
            <a:r>
              <a:rPr lang="zh-TW" altLang="en-US" sz="4000" dirty="0"/>
              <a:t>後</a:t>
            </a:r>
            <a:r>
              <a:rPr lang="en-US" altLang="zh-TW" sz="4000" dirty="0"/>
              <a:t>3</a:t>
            </a:r>
            <a:r>
              <a:rPr lang="zh-TW" altLang="en-US" sz="4000" dirty="0"/>
              <a:t>分鐘內</a:t>
            </a:r>
            <a:r>
              <a:rPr lang="zh-TW" altLang="en-US" sz="4000" dirty="0" smtClean="0"/>
              <a:t>刷</a:t>
            </a:r>
            <a:endParaRPr lang="en-US" altLang="zh-TW" sz="4000" dirty="0" smtClean="0"/>
          </a:p>
          <a:p>
            <a:r>
              <a:rPr lang="zh-TW" altLang="en-US" sz="4000" dirty="0"/>
              <a:t>刷牙至少</a:t>
            </a:r>
            <a:r>
              <a:rPr lang="en-US" altLang="zh-TW" sz="4000" dirty="0"/>
              <a:t>3</a:t>
            </a:r>
            <a:r>
              <a:rPr lang="zh-TW" altLang="en-US" sz="4000" dirty="0" smtClean="0"/>
              <a:t>分鐘</a:t>
            </a:r>
            <a:r>
              <a:rPr lang="en-US" altLang="zh-TW" sz="4000" dirty="0" smtClean="0"/>
              <a:t>(</a:t>
            </a:r>
            <a:r>
              <a:rPr lang="zh-TW" altLang="en-US" sz="4000" dirty="0" smtClean="0"/>
              <a:t>使用貝式刷牙法</a:t>
            </a:r>
            <a:r>
              <a:rPr lang="en-US" altLang="zh-TW" sz="4000" dirty="0" smtClean="0"/>
              <a:t>)</a:t>
            </a:r>
          </a:p>
          <a:p>
            <a:pPr marL="109728" indent="0">
              <a:buNone/>
            </a:pPr>
            <a:endParaRPr lang="en-US" altLang="zh-TW" sz="4000" dirty="0" smtClean="0"/>
          </a:p>
          <a:p>
            <a:endParaRPr lang="zh-TW" altLang="en-US" sz="4000" dirty="0"/>
          </a:p>
          <a:p>
            <a:endParaRPr lang="zh-TW" altLang="en-US" sz="40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5085" y="301690"/>
            <a:ext cx="4916608" cy="1320800"/>
          </a:xfrm>
        </p:spPr>
        <p:txBody>
          <a:bodyPr>
            <a:normAutofit fontScale="90000"/>
          </a:bodyPr>
          <a:lstStyle/>
          <a:p>
            <a:r>
              <a:rPr lang="zh-TW" altLang="en-US" sz="4400" b="1" dirty="0" smtClean="0">
                <a:solidFill>
                  <a:srgbClr val="FF0000"/>
                </a:solidFill>
                <a:cs typeface="+mn-cs"/>
              </a:rPr>
              <a:t>保健宣導</a:t>
            </a:r>
            <a:r>
              <a:rPr lang="en-US" altLang="zh-TW" sz="4400" b="1" dirty="0" smtClean="0">
                <a:solidFill>
                  <a:srgbClr val="FF0000"/>
                </a:solidFill>
                <a:cs typeface="+mn-cs"/>
              </a:rPr>
              <a:t>-</a:t>
            </a:r>
            <a:r>
              <a:rPr lang="zh-TW" altLang="en-US" sz="4400" b="1" dirty="0" smtClean="0">
                <a:solidFill>
                  <a:srgbClr val="FF0000"/>
                </a:solidFill>
                <a:cs typeface="+mn-cs"/>
              </a:rPr>
              <a:t>口腔保健</a:t>
            </a:r>
            <a:r>
              <a:rPr lang="en-US" altLang="zh-TW" sz="4400" b="1" dirty="0" smtClean="0">
                <a:solidFill>
                  <a:srgbClr val="FF0000"/>
                </a:solidFill>
                <a:cs typeface="+mn-cs"/>
              </a:rPr>
              <a:t/>
            </a:r>
            <a:br>
              <a:rPr lang="en-US" altLang="zh-TW" sz="4400" b="1" dirty="0" smtClean="0">
                <a:solidFill>
                  <a:srgbClr val="FF0000"/>
                </a:solidFill>
                <a:cs typeface="+mn-cs"/>
              </a:rPr>
            </a:br>
            <a:r>
              <a:rPr lang="zh-TW" altLang="en-US" sz="6000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zh-TW" altLang="en-US" sz="6000" b="1" dirty="0" smtClean="0">
                <a:solidFill>
                  <a:srgbClr val="FF0000"/>
                </a:solidFill>
                <a:cs typeface="+mn-cs"/>
              </a:rPr>
              <a:t>    </a:t>
            </a:r>
            <a:r>
              <a:rPr lang="en-US" altLang="zh-TW" sz="6000" b="1" dirty="0" smtClean="0">
                <a:solidFill>
                  <a:srgbClr val="FF0000"/>
                </a:solidFill>
                <a:cs typeface="+mn-cs"/>
              </a:rPr>
              <a:t>333</a:t>
            </a:r>
            <a:r>
              <a:rPr lang="zh-TW" altLang="en-US" sz="6000" b="1" dirty="0">
                <a:solidFill>
                  <a:srgbClr val="FF0000"/>
                </a:solidFill>
                <a:cs typeface="+mn-cs"/>
              </a:rPr>
              <a:t>原則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995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1" y="0"/>
            <a:ext cx="5791928" cy="672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024" y="74645"/>
            <a:ext cx="5096074" cy="670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215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72204" y="1768927"/>
            <a:ext cx="3937518" cy="2299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7200" dirty="0" smtClean="0"/>
              <a:t>視力保健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2188363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36505" y="117408"/>
            <a:ext cx="6708710" cy="114300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zh-TW" altLang="zh-TW" sz="4800" dirty="0">
                <a:effectLst/>
              </a:rPr>
              <a:t>「</a:t>
            </a:r>
            <a:r>
              <a:rPr lang="zh-TW" altLang="zh-TW" sz="3200" dirty="0">
                <a:effectLst/>
              </a:rPr>
              <a:t>在校</a:t>
            </a:r>
            <a:r>
              <a:rPr lang="zh-TW" altLang="zh-TW" sz="3200" dirty="0" smtClean="0">
                <a:effectLst/>
              </a:rPr>
              <a:t>運動</a:t>
            </a:r>
            <a:r>
              <a:rPr lang="en-US" altLang="zh-TW" sz="3200" dirty="0" err="1" smtClean="0">
                <a:effectLst/>
              </a:rPr>
              <a:t>SH150</a:t>
            </a:r>
            <a:r>
              <a:rPr lang="zh-TW" altLang="zh-TW" sz="3200" dirty="0">
                <a:effectLst/>
              </a:rPr>
              <a:t>分鐘」</a:t>
            </a:r>
            <a:r>
              <a:rPr lang="en-US" altLang="zh-TW" sz="3200" dirty="0">
                <a:effectLst/>
              </a:rPr>
              <a:t>-</a:t>
            </a:r>
            <a:r>
              <a:rPr lang="zh-TW" altLang="zh-TW" sz="3200" dirty="0">
                <a:effectLst/>
              </a:rPr>
              <a:t>體育</a:t>
            </a:r>
            <a:r>
              <a:rPr lang="zh-TW" altLang="zh-TW" sz="3200" dirty="0" smtClean="0">
                <a:effectLst/>
              </a:rPr>
              <a:t>護照</a:t>
            </a:r>
            <a:r>
              <a:rPr lang="zh-TW" altLang="zh-TW" sz="3200" dirty="0">
                <a:effectLst/>
              </a:rPr>
              <a:t/>
            </a:r>
            <a:br>
              <a:rPr lang="zh-TW" altLang="zh-TW" sz="3200" dirty="0">
                <a:effectLst/>
              </a:rPr>
            </a:br>
            <a:r>
              <a:rPr lang="en-US" altLang="zh-TW" sz="3200" dirty="0">
                <a:effectLst/>
              </a:rPr>
              <a:t>                                     </a:t>
            </a:r>
            <a:r>
              <a:rPr lang="en-US" altLang="zh-TW" sz="3200" u="sng" dirty="0" smtClean="0">
                <a:effectLst/>
              </a:rPr>
              <a:t> </a:t>
            </a:r>
            <a:endParaRPr lang="zh-TW" altLang="en-US" sz="320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818664"/>
              </p:ext>
            </p:extLst>
          </p:nvPr>
        </p:nvGraphicFramePr>
        <p:xfrm>
          <a:off x="1707503" y="998366"/>
          <a:ext cx="8378889" cy="335003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33494"/>
                <a:gridCol w="2313510"/>
                <a:gridCol w="1426190"/>
                <a:gridCol w="1592908"/>
                <a:gridCol w="2012787"/>
              </a:tblGrid>
              <a:tr h="558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Times New Roman"/>
                          <a:ea typeface="新細明體"/>
                        </a:rPr>
                        <a:t>週 次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Times New Roman"/>
                          <a:ea typeface="新細明體"/>
                        </a:rPr>
                        <a:t>代 號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Times New Roman"/>
                          <a:ea typeface="新細明體"/>
                        </a:rPr>
                        <a:t>總時數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Times New Roman"/>
                          <a:ea typeface="新細明體"/>
                        </a:rPr>
                        <a:t>幹部</a:t>
                      </a:r>
                      <a:r>
                        <a:rPr lang="en-US" sz="1800" b="1" kern="100" dirty="0">
                          <a:effectLst/>
                          <a:latin typeface="Times New Roman"/>
                          <a:ea typeface="新細明體"/>
                        </a:rPr>
                        <a:t>/</a:t>
                      </a:r>
                      <a:r>
                        <a:rPr lang="zh-TW" sz="1800" b="1" kern="100" dirty="0">
                          <a:effectLst/>
                          <a:latin typeface="Times New Roman"/>
                          <a:ea typeface="新細明體"/>
                        </a:rPr>
                        <a:t>家長簽章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>
                          <a:effectLst/>
                          <a:latin typeface="Times New Roman"/>
                          <a:ea typeface="新細明體"/>
                        </a:rPr>
                        <a:t>備註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1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2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3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4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5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6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7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8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9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10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35078" marR="35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038171"/>
              </p:ext>
            </p:extLst>
          </p:nvPr>
        </p:nvGraphicFramePr>
        <p:xfrm>
          <a:off x="1682817" y="4347202"/>
          <a:ext cx="8394244" cy="83439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95069"/>
                <a:gridCol w="1054359"/>
                <a:gridCol w="905069"/>
                <a:gridCol w="1035698"/>
                <a:gridCol w="951723"/>
                <a:gridCol w="1119673"/>
                <a:gridCol w="1231641"/>
                <a:gridCol w="1101012"/>
              </a:tblGrid>
              <a:tr h="51689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Times New Roman"/>
                          <a:ea typeface="新細明體"/>
                        </a:rPr>
                        <a:t>課間活動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Times New Roman"/>
                          <a:ea typeface="新細明體"/>
                        </a:rPr>
                        <a:t>快活計劃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Times New Roman"/>
                          <a:ea typeface="新細明體"/>
                        </a:rPr>
                        <a:t>導師時間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Times New Roman"/>
                          <a:ea typeface="新細明體"/>
                        </a:rPr>
                        <a:t>自主運動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Times New Roman"/>
                          <a:ea typeface="新細明體"/>
                        </a:rPr>
                        <a:t>課餘活動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Times New Roman"/>
                          <a:ea typeface="新細明體"/>
                        </a:rPr>
                        <a:t>班際運動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Times New Roman"/>
                          <a:ea typeface="新細明體"/>
                        </a:rPr>
                        <a:t>運動社團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Times New Roman"/>
                          <a:ea typeface="新細明體"/>
                        </a:rPr>
                        <a:t>假日運動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065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新細明體"/>
                          <a:ea typeface="新細明體"/>
                        </a:rPr>
                        <a:t>A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/>
                          <a:ea typeface="新細明體"/>
                        </a:rPr>
                        <a:t>B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/>
                          <a:ea typeface="新細明體"/>
                        </a:rPr>
                        <a:t>C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/>
                          <a:ea typeface="新細明體"/>
                        </a:rPr>
                        <a:t>D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/>
                          <a:ea typeface="新細明體"/>
                        </a:rPr>
                        <a:t>E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/>
                          <a:ea typeface="新細明體"/>
                        </a:rPr>
                        <a:t>F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Times New Roman"/>
                          <a:ea typeface="新細明體"/>
                        </a:rPr>
                        <a:t>G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Times New Roman"/>
                          <a:ea typeface="新細明體"/>
                        </a:rPr>
                        <a:t>H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36294" y="5163825"/>
            <a:ext cx="856206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備註：代號填寫</a:t>
            </a:r>
            <a:endParaRPr kumimoji="1" lang="zh-TW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----------------------------------</a:t>
            </a: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完成上表後</a:t>
            </a: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，</a:t>
            </a: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請撕下投入辦公室摸彩箱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----------------------------------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          </a:t>
            </a: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屏東縣萬丹鄉興華國小「在校運動</a:t>
            </a:r>
            <a:r>
              <a:rPr kumimoji="1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150</a:t>
            </a: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分鐘」</a:t>
            </a:r>
            <a:r>
              <a:rPr kumimoji="1" lang="en-US" altLang="zh-TW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-</a:t>
            </a:r>
            <a:r>
              <a:rPr kumimoji="1" lang="zh-TW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體育護照   摸彩券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              班級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:</a:t>
            </a:r>
            <a:r>
              <a:rPr kumimoji="1" lang="en-US" altLang="zh-TW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        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</a:t>
            </a: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座號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:</a:t>
            </a:r>
            <a:r>
              <a:rPr kumimoji="1" lang="en-US" altLang="zh-TW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       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  </a:t>
            </a:r>
            <a:r>
              <a:rPr kumimoji="1" lang="zh-TW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姓名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:</a:t>
            </a:r>
            <a:r>
              <a:rPr kumimoji="1" lang="en-US" altLang="zh-TW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                   </a:t>
            </a:r>
            <a:r>
              <a:rPr kumimoji="1" lang="en-US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      </a:t>
            </a:r>
            <a:endParaRPr kumimoji="1" lang="en-US" altLang="zh-TW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7821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870717" y="176023"/>
            <a:ext cx="868991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000" dirty="0"/>
              <a:t>在校</a:t>
            </a:r>
            <a:r>
              <a:rPr lang="zh-TW" altLang="zh-TW" sz="4000" dirty="0" smtClean="0"/>
              <a:t>運動</a:t>
            </a:r>
            <a:r>
              <a:rPr lang="en-US" altLang="zh-TW" sz="4000" dirty="0" err="1" smtClean="0"/>
              <a:t>SH150</a:t>
            </a:r>
            <a:r>
              <a:rPr lang="zh-TW" altLang="zh-TW" sz="4000" dirty="0"/>
              <a:t>分鐘」</a:t>
            </a:r>
            <a:r>
              <a:rPr lang="en-US" altLang="zh-TW" sz="4000" dirty="0" smtClean="0"/>
              <a:t>-</a:t>
            </a:r>
            <a:r>
              <a:rPr lang="zh-TW" altLang="en-US" sz="4000" dirty="0" smtClean="0">
                <a:solidFill>
                  <a:srgbClr val="C00000"/>
                </a:solidFill>
              </a:rPr>
              <a:t>運動代號</a:t>
            </a:r>
            <a:r>
              <a:rPr lang="zh-TW" altLang="zh-TW" dirty="0">
                <a:solidFill>
                  <a:srgbClr val="C00000"/>
                </a:solidFill>
              </a:rPr>
              <a:t/>
            </a:r>
            <a:br>
              <a:rPr lang="zh-TW" altLang="zh-TW" dirty="0">
                <a:solidFill>
                  <a:srgbClr val="C00000"/>
                </a:solidFill>
              </a:rPr>
            </a:br>
            <a:endParaRPr lang="zh-TW" altLang="en-US" dirty="0">
              <a:solidFill>
                <a:srgbClr val="C00000"/>
              </a:solidFill>
            </a:endParaRPr>
          </a:p>
        </p:txBody>
      </p:sp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7926797"/>
              </p:ext>
            </p:extLst>
          </p:nvPr>
        </p:nvGraphicFramePr>
        <p:xfrm>
          <a:off x="699796" y="998374"/>
          <a:ext cx="10431623" cy="52251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27891"/>
                <a:gridCol w="1439810"/>
                <a:gridCol w="2639652"/>
                <a:gridCol w="1439810"/>
                <a:gridCol w="1679778"/>
                <a:gridCol w="1079857"/>
                <a:gridCol w="1324825"/>
              </a:tblGrid>
              <a:tr h="52001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000" b="1" u="sng" kern="1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新細明體"/>
                        </a:rPr>
                        <a:t>代號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000" b="1" u="sng" kern="1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新細明體"/>
                        </a:rPr>
                        <a:t>項目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實施時間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實施地點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負責人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時數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備註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01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kern="100" dirty="0">
                          <a:solidFill>
                            <a:srgbClr val="C00000"/>
                          </a:solidFill>
                          <a:effectLst/>
                          <a:latin typeface="新細明體"/>
                          <a:ea typeface="新細明體"/>
                        </a:rPr>
                        <a:t>A</a:t>
                      </a:r>
                      <a:endParaRPr lang="zh-TW" sz="2000" b="1" u="sng" kern="1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000" b="1" u="sng" kern="1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新細明體"/>
                        </a:rPr>
                        <a:t>課間活動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Times New Roman"/>
                          <a:ea typeface="新細明體"/>
                        </a:rPr>
                        <a:t>每日</a:t>
                      </a:r>
                      <a:r>
                        <a:rPr lang="en-US" sz="1400" kern="100" dirty="0">
                          <a:effectLst/>
                          <a:latin typeface="Times New Roman"/>
                          <a:ea typeface="新細明體"/>
                        </a:rPr>
                        <a:t>10:10-10:30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校園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各班幹部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新細明體"/>
                          <a:ea typeface="新細明體"/>
                        </a:rPr>
                        <a:t>20</a:t>
                      </a:r>
                      <a:r>
                        <a:rPr lang="zh-TW" sz="1400" kern="100" dirty="0">
                          <a:effectLst/>
                          <a:latin typeface="Times New Roman"/>
                          <a:ea typeface="新細明體"/>
                        </a:rPr>
                        <a:t>分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01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kern="100" dirty="0">
                          <a:solidFill>
                            <a:srgbClr val="C00000"/>
                          </a:solidFill>
                          <a:effectLst/>
                          <a:latin typeface="新細明體"/>
                          <a:ea typeface="新細明體"/>
                        </a:rPr>
                        <a:t>B</a:t>
                      </a:r>
                      <a:endParaRPr lang="zh-TW" sz="2000" b="1" u="sng" kern="1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000" b="1" u="sng" kern="1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新細明體"/>
                        </a:rPr>
                        <a:t>快活計劃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每週五</a:t>
                      </a:r>
                      <a:r>
                        <a:rPr lang="en-US" sz="1400" kern="100">
                          <a:effectLst/>
                          <a:latin typeface="Times New Roman"/>
                          <a:ea typeface="新細明體"/>
                        </a:rPr>
                        <a:t>8:00-8:30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校園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班級導師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新細明體"/>
                          <a:ea typeface="新細明體"/>
                        </a:rPr>
                        <a:t>30</a:t>
                      </a: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分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01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kern="100" dirty="0">
                          <a:solidFill>
                            <a:srgbClr val="C00000"/>
                          </a:solidFill>
                          <a:effectLst/>
                          <a:latin typeface="新細明體"/>
                          <a:ea typeface="新細明體"/>
                        </a:rPr>
                        <a:t>C</a:t>
                      </a:r>
                      <a:endParaRPr lang="zh-TW" sz="2000" b="1" u="sng" kern="1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000" b="1" u="sng" kern="1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新細明體"/>
                        </a:rPr>
                        <a:t>導師時間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每週三</a:t>
                      </a:r>
                      <a:r>
                        <a:rPr lang="en-US" sz="1400" kern="100">
                          <a:effectLst/>
                          <a:latin typeface="Times New Roman"/>
                          <a:ea typeface="新細明體"/>
                        </a:rPr>
                        <a:t>8:00-8:30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校園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班級導師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新細明體"/>
                          <a:ea typeface="新細明體"/>
                        </a:rPr>
                        <a:t>30</a:t>
                      </a: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分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0036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kern="100">
                          <a:solidFill>
                            <a:srgbClr val="C00000"/>
                          </a:solidFill>
                          <a:effectLst/>
                          <a:latin typeface="新細明體"/>
                          <a:ea typeface="新細明體"/>
                        </a:rPr>
                        <a:t>D</a:t>
                      </a:r>
                      <a:endParaRPr lang="zh-TW" sz="2000" b="1" u="sng" kern="100">
                        <a:solidFill>
                          <a:srgbClr val="C0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000" b="1" u="sng" kern="1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新細明體"/>
                        </a:rPr>
                        <a:t>自主運動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每週一、二、四</a:t>
                      </a:r>
                      <a:r>
                        <a:rPr lang="en-US" sz="1400" kern="100">
                          <a:effectLst/>
                          <a:latin typeface="Times New Roman"/>
                          <a:ea typeface="新細明體"/>
                        </a:rPr>
                        <a:t>8:20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校園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班級導師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新細明體"/>
                          <a:ea typeface="新細明體"/>
                        </a:rPr>
                        <a:t>10</a:t>
                      </a: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分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01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kern="100">
                          <a:solidFill>
                            <a:srgbClr val="C00000"/>
                          </a:solidFill>
                          <a:effectLst/>
                          <a:latin typeface="新細明體"/>
                          <a:ea typeface="新細明體"/>
                        </a:rPr>
                        <a:t>E</a:t>
                      </a:r>
                      <a:endParaRPr lang="zh-TW" sz="2000" b="1" u="sng" kern="100">
                        <a:solidFill>
                          <a:srgbClr val="C0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000" b="1" u="sng" kern="1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新細明體"/>
                        </a:rPr>
                        <a:t>課餘活動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每日下課</a:t>
                      </a:r>
                      <a:r>
                        <a:rPr lang="en-US" sz="1400" kern="100">
                          <a:effectLst/>
                          <a:latin typeface="Times New Roman"/>
                          <a:ea typeface="新細明體"/>
                        </a:rPr>
                        <a:t>8:00-16:00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校園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各班幹部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新細明體"/>
                          <a:ea typeface="新細明體"/>
                        </a:rPr>
                        <a:t>30</a:t>
                      </a: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分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01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kern="100" dirty="0">
                          <a:solidFill>
                            <a:srgbClr val="C00000"/>
                          </a:solidFill>
                          <a:effectLst/>
                          <a:latin typeface="新細明體"/>
                          <a:ea typeface="新細明體"/>
                        </a:rPr>
                        <a:t>F</a:t>
                      </a:r>
                      <a:endParaRPr lang="zh-TW" sz="2000" b="1" u="sng" kern="1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000" b="1" u="sng" kern="1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新細明體"/>
                        </a:rPr>
                        <a:t>班際運動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配合計畫辦理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球場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教導處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新細明體"/>
                          <a:ea typeface="新細明體"/>
                        </a:rPr>
                        <a:t>40</a:t>
                      </a: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分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49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kern="100" dirty="0">
                          <a:solidFill>
                            <a:srgbClr val="C00000"/>
                          </a:solidFill>
                          <a:effectLst/>
                          <a:latin typeface="新細明體"/>
                          <a:ea typeface="新細明體"/>
                        </a:rPr>
                        <a:t>G</a:t>
                      </a:r>
                      <a:endParaRPr lang="zh-TW" sz="2000" b="1" u="sng" kern="1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000" b="1" u="sng" kern="1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新細明體"/>
                        </a:rPr>
                        <a:t>運動社團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每週三</a:t>
                      </a:r>
                      <a:r>
                        <a:rPr lang="en-US" sz="1400" kern="100">
                          <a:effectLst/>
                          <a:latin typeface="Times New Roman"/>
                          <a:ea typeface="新細明體"/>
                        </a:rPr>
                        <a:t>13:30-15:30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球場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教導處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新細明體"/>
                          <a:ea typeface="新細明體"/>
                        </a:rPr>
                        <a:t>120</a:t>
                      </a: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分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49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2000" b="1" u="sng" kern="100" dirty="0">
                          <a:solidFill>
                            <a:srgbClr val="C00000"/>
                          </a:solidFill>
                          <a:effectLst/>
                          <a:latin typeface="新細明體"/>
                          <a:ea typeface="新細明體"/>
                        </a:rPr>
                        <a:t>H</a:t>
                      </a:r>
                      <a:endParaRPr lang="zh-TW" sz="2000" b="1" u="sng" kern="1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000" b="1" u="sng" kern="10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新細明體"/>
                        </a:rPr>
                        <a:t>假日運動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例假日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自選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家長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自訂</a:t>
                      </a:r>
                      <a:endParaRPr lang="zh-TW" sz="1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340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0279091"/>
              </p:ext>
            </p:extLst>
          </p:nvPr>
        </p:nvGraphicFramePr>
        <p:xfrm>
          <a:off x="1263708" y="1142386"/>
          <a:ext cx="9177247" cy="4627841"/>
        </p:xfrm>
        <a:graphic>
          <a:graphicData uri="http://schemas.openxmlformats.org/drawingml/2006/table">
            <a:tbl>
              <a:tblPr firstRow="1" firstCol="1" bandRow="1"/>
              <a:tblGrid>
                <a:gridCol w="662336"/>
                <a:gridCol w="685127"/>
                <a:gridCol w="780439"/>
                <a:gridCol w="1945500"/>
                <a:gridCol w="233266"/>
                <a:gridCol w="765110"/>
                <a:gridCol w="877077"/>
                <a:gridCol w="1203649"/>
                <a:gridCol w="2024743"/>
              </a:tblGrid>
              <a:tr h="1096961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zh-TW" sz="2800" kern="0" dirty="0">
                          <a:effectLst/>
                          <a:latin typeface="Calibri"/>
                          <a:ea typeface="標楷體"/>
                          <a:cs typeface="新細明體"/>
                        </a:rPr>
                        <a:t>日期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zh-TW" sz="2800" kern="0" dirty="0">
                          <a:effectLst/>
                          <a:latin typeface="Calibri"/>
                          <a:ea typeface="標楷體"/>
                          <a:cs typeface="新細明體"/>
                        </a:rPr>
                        <a:t>早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zh-TW" sz="2800" kern="0" dirty="0">
                          <a:effectLst/>
                          <a:latin typeface="Calibri"/>
                          <a:ea typeface="標楷體"/>
                          <a:cs typeface="新細明體"/>
                        </a:rPr>
                        <a:t>中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zh-TW" sz="2800" kern="0" dirty="0">
                          <a:effectLst/>
                          <a:latin typeface="Calibri"/>
                          <a:ea typeface="標楷體"/>
                          <a:cs typeface="新細明體"/>
                        </a:rPr>
                        <a:t>睡前</a:t>
                      </a:r>
                      <a:r>
                        <a:rPr lang="en-US" sz="2800" kern="0" dirty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(</a:t>
                      </a:r>
                      <a:r>
                        <a:rPr lang="zh-TW" sz="2800" kern="0" dirty="0">
                          <a:effectLst/>
                          <a:latin typeface="Calibri"/>
                          <a:ea typeface="標楷體"/>
                          <a:cs typeface="新細明體"/>
                        </a:rPr>
                        <a:t>家人簽章</a:t>
                      </a:r>
                      <a:r>
                        <a:rPr lang="en-US" sz="2800" kern="0" dirty="0">
                          <a:effectLst/>
                          <a:latin typeface="Calibri"/>
                          <a:ea typeface="標楷體"/>
                          <a:cs typeface="新細明體"/>
                        </a:rPr>
                        <a:t>)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2800" kern="0" dirty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zh-TW" sz="2800" kern="0" dirty="0">
                          <a:effectLst/>
                          <a:latin typeface="Calibri"/>
                          <a:ea typeface="標楷體"/>
                          <a:cs typeface="新細明體"/>
                        </a:rPr>
                        <a:t>日期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zh-TW" sz="2800" kern="0" dirty="0">
                          <a:effectLst/>
                          <a:latin typeface="Calibri"/>
                          <a:ea typeface="標楷體"/>
                          <a:cs typeface="新細明體"/>
                        </a:rPr>
                        <a:t>早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zh-TW" sz="2800" kern="0">
                          <a:effectLst/>
                          <a:latin typeface="Calibri"/>
                          <a:ea typeface="標楷體"/>
                          <a:cs typeface="新細明體"/>
                        </a:rPr>
                        <a:t>中</a:t>
                      </a:r>
                      <a:endParaRPr lang="zh-TW" sz="2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zh-TW" sz="2800" kern="0">
                          <a:effectLst/>
                          <a:latin typeface="Calibri"/>
                          <a:ea typeface="標楷體"/>
                          <a:cs typeface="新細明體"/>
                        </a:rPr>
                        <a:t>睡前</a:t>
                      </a:r>
                      <a:r>
                        <a:rPr lang="en-US" sz="2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(</a:t>
                      </a:r>
                      <a:r>
                        <a:rPr lang="zh-TW" sz="2800" kern="0">
                          <a:effectLst/>
                          <a:latin typeface="Calibri"/>
                          <a:ea typeface="標楷體"/>
                          <a:cs typeface="新細明體"/>
                        </a:rPr>
                        <a:t>家人簽章</a:t>
                      </a:r>
                      <a:r>
                        <a:rPr lang="en-US" sz="2800" kern="0">
                          <a:effectLst/>
                          <a:latin typeface="Calibri"/>
                          <a:ea typeface="標楷體"/>
                          <a:cs typeface="新細明體"/>
                        </a:rPr>
                        <a:t>)</a:t>
                      </a:r>
                      <a:endParaRPr lang="zh-TW" sz="2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970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2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2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2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2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2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2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2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2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2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2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2800" kern="0" dirty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2800" kern="0" dirty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2800" kern="0" dirty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2800" kern="0" dirty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2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970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030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970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970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970"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en-US" sz="800" kern="0" dirty="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 </a:t>
                      </a:r>
                      <a:endParaRPr lang="zh-TW" sz="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36976" marR="369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9208" y="136070"/>
            <a:ext cx="11271380" cy="1143000"/>
          </a:xfrm>
        </p:spPr>
        <p:txBody>
          <a:bodyPr/>
          <a:lstStyle/>
          <a:p>
            <a:r>
              <a:rPr lang="zh-TW" altLang="zh-TW" sz="3600" dirty="0">
                <a:effectLst/>
                <a:ea typeface="標楷體"/>
                <a:cs typeface="新細明體"/>
              </a:rPr>
              <a:t>屏東縣興華國民小學</a:t>
            </a:r>
            <a:r>
              <a:rPr lang="en-US" altLang="zh-TW" sz="3600" dirty="0">
                <a:effectLst/>
                <a:ea typeface="標楷體"/>
                <a:cs typeface="新細明體"/>
              </a:rPr>
              <a:t>112</a:t>
            </a:r>
            <a:r>
              <a:rPr lang="zh-TW" altLang="zh-TW" sz="3600" dirty="0">
                <a:effectLst/>
                <a:ea typeface="標楷體"/>
                <a:cs typeface="新細明體"/>
              </a:rPr>
              <a:t>學年度餐後潔牙紀錄表</a:t>
            </a:r>
            <a:r>
              <a:rPr lang="en-US" altLang="zh-TW" sz="3600" dirty="0">
                <a:effectLst/>
                <a:ea typeface="標楷體"/>
                <a:cs typeface="新細明體"/>
              </a:rPr>
              <a:t>  </a:t>
            </a:r>
            <a:r>
              <a:rPr lang="zh-TW" altLang="zh-TW" sz="3600" dirty="0" smtClean="0">
                <a:effectLst/>
                <a:ea typeface="標楷體"/>
                <a:cs typeface="新細明體"/>
              </a:rPr>
              <a:t>班級</a:t>
            </a:r>
            <a:r>
              <a:rPr lang="en-US" altLang="zh-TW" sz="3600" dirty="0">
                <a:effectLst/>
                <a:ea typeface="標楷體"/>
                <a:cs typeface="新細明體"/>
              </a:rPr>
              <a:t>:     </a:t>
            </a:r>
            <a:r>
              <a:rPr lang="en-US" altLang="zh-TW" sz="4800" dirty="0" smtClean="0">
                <a:effectLst/>
                <a:ea typeface="標楷體"/>
                <a:cs typeface="新細明體"/>
              </a:rPr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5244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3999" y="731520"/>
            <a:ext cx="10167257" cy="5184088"/>
          </a:xfrm>
        </p:spPr>
        <p:txBody>
          <a:bodyPr>
            <a:normAutofit/>
          </a:bodyPr>
          <a:lstStyle/>
          <a:p>
            <a:pPr lvl="0"/>
            <a:r>
              <a:rPr lang="zh-TW" altLang="zh-TW" sz="4000" dirty="0"/>
              <a:t>累積滿</a:t>
            </a:r>
            <a:r>
              <a:rPr lang="en-US" altLang="zh-TW" sz="4000" dirty="0"/>
              <a:t>60</a:t>
            </a:r>
            <a:r>
              <a:rPr lang="zh-TW" altLang="zh-TW" sz="4000" dirty="0"/>
              <a:t>次可換摸彩券</a:t>
            </a:r>
            <a:r>
              <a:rPr lang="en-US" altLang="zh-TW" sz="4000" dirty="0"/>
              <a:t>1</a:t>
            </a:r>
            <a:r>
              <a:rPr lang="zh-TW" altLang="zh-TW" sz="4000" dirty="0"/>
              <a:t>張，依此類推。</a:t>
            </a:r>
            <a:r>
              <a:rPr lang="en-US" altLang="zh-TW" sz="4000" dirty="0"/>
              <a:t>1</a:t>
            </a:r>
            <a:r>
              <a:rPr lang="zh-TW" altLang="zh-TW" sz="4000" dirty="0"/>
              <a:t>張</a:t>
            </a:r>
            <a:r>
              <a:rPr lang="en-US" altLang="zh-TW" sz="4000" dirty="0"/>
              <a:t>2</a:t>
            </a:r>
            <a:r>
              <a:rPr lang="zh-TW" altLang="zh-TW" sz="4000" dirty="0"/>
              <a:t>面，用畢後，可向導師領取續用。</a:t>
            </a:r>
          </a:p>
          <a:p>
            <a:pPr lvl="0"/>
            <a:r>
              <a:rPr lang="zh-TW" altLang="zh-TW" sz="4000" dirty="0"/>
              <a:t>上課期間，早</a:t>
            </a:r>
            <a:r>
              <a:rPr lang="en-US" altLang="zh-TW" sz="4000" dirty="0"/>
              <a:t>.</a:t>
            </a:r>
            <a:r>
              <a:rPr lang="zh-TW" altLang="zh-TW" sz="4000" dirty="0"/>
              <a:t>中午請導師蓋章，但睡前務必請家人簽名，方可確認次數。</a:t>
            </a:r>
          </a:p>
          <a:p>
            <a:pPr lvl="0"/>
            <a:r>
              <a:rPr lang="zh-TW" altLang="zh-TW" sz="4000" dirty="0"/>
              <a:t>放假期間，可由家長認定，再交由導師統計</a:t>
            </a:r>
            <a:r>
              <a:rPr lang="en-US" altLang="zh-TW" sz="4000" dirty="0"/>
              <a:t>.</a:t>
            </a:r>
            <a:endParaRPr lang="zh-TW" altLang="zh-TW" sz="40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9351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09600" y="1481329"/>
            <a:ext cx="10972800" cy="4490263"/>
          </a:xfrm>
        </p:spPr>
        <p:txBody>
          <a:bodyPr>
            <a:normAutofit fontScale="77500" lnSpcReduction="20000"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</a:rPr>
              <a:t>禁止</a:t>
            </a:r>
            <a:r>
              <a:rPr lang="en-US" altLang="zh-TW" sz="7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:(</a:t>
            </a:r>
            <a:r>
              <a:rPr lang="zh-TW" altLang="en-US" sz="7200" dirty="0" smtClean="0">
                <a:solidFill>
                  <a:srgbClr val="FF0000"/>
                </a:solidFill>
                <a:latin typeface="新細明體"/>
                <a:ea typeface="新細明體"/>
                <a:sym typeface="Wingdings" panose="05000000000000000000" pitchFamily="2" charset="2"/>
              </a:rPr>
              <a:t>Ｘ</a:t>
            </a:r>
            <a:r>
              <a:rPr lang="en-US" altLang="zh-TW" sz="7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)</a:t>
            </a:r>
            <a:endParaRPr lang="en-US" altLang="zh-TW" sz="7200" dirty="0" smtClean="0">
              <a:solidFill>
                <a:srgbClr val="FF0000"/>
              </a:solidFill>
            </a:endParaRPr>
          </a:p>
          <a:p>
            <a:r>
              <a:rPr lang="zh-TW" altLang="en-US" sz="11400" dirty="0" smtClean="0"/>
              <a:t>攜帶含糖飲料</a:t>
            </a:r>
            <a:r>
              <a:rPr lang="en-US" altLang="zh-TW" sz="11400" dirty="0" smtClean="0"/>
              <a:t>.</a:t>
            </a:r>
            <a:r>
              <a:rPr lang="zh-TW" altLang="en-US" sz="11400" dirty="0" smtClean="0"/>
              <a:t>零食</a:t>
            </a:r>
            <a:r>
              <a:rPr lang="en-US" altLang="zh-TW" sz="11400" dirty="0" smtClean="0"/>
              <a:t>.</a:t>
            </a:r>
            <a:r>
              <a:rPr lang="zh-TW" altLang="en-US" sz="11400" dirty="0" smtClean="0"/>
              <a:t>手機到校</a:t>
            </a:r>
            <a:r>
              <a:rPr lang="en-US" altLang="zh-TW" sz="11400" dirty="0" smtClean="0"/>
              <a:t>(</a:t>
            </a:r>
            <a:r>
              <a:rPr lang="zh-TW" altLang="en-US" sz="11400" dirty="0" smtClean="0"/>
              <a:t>違者交由導師保管到放學</a:t>
            </a:r>
            <a:r>
              <a:rPr lang="en-US" altLang="zh-TW" sz="11400" dirty="0" smtClean="0"/>
              <a:t>)</a:t>
            </a:r>
          </a:p>
          <a:p>
            <a:endParaRPr lang="en-US" altLang="zh-TW" dirty="0" smtClean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健康促進重點整理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1064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09728" lvl="0" indent="0">
              <a:buClr>
                <a:srgbClr val="2DA2BF"/>
              </a:buClr>
              <a:buNone/>
            </a:pPr>
            <a:endParaRPr lang="en-US" altLang="zh-TW" sz="2500" dirty="0">
              <a:solidFill>
                <a:prstClr val="black"/>
              </a:solidFill>
            </a:endParaRPr>
          </a:p>
          <a:p>
            <a:pPr lvl="0">
              <a:buClr>
                <a:srgbClr val="2DA2BF"/>
              </a:buClr>
            </a:pPr>
            <a:r>
              <a:rPr lang="en-US" altLang="zh-TW" sz="4800" dirty="0">
                <a:solidFill>
                  <a:prstClr val="black"/>
                </a:solidFill>
              </a:rPr>
              <a:t>(1)</a:t>
            </a:r>
            <a:r>
              <a:rPr lang="zh-TW" altLang="zh-TW" sz="4800" dirty="0">
                <a:solidFill>
                  <a:prstClr val="black"/>
                </a:solidFill>
              </a:rPr>
              <a:t>推動｢班球｣</a:t>
            </a:r>
            <a:r>
              <a:rPr lang="zh-TW" altLang="zh-TW" sz="4800" dirty="0" smtClean="0">
                <a:solidFill>
                  <a:prstClr val="black"/>
                </a:solidFill>
              </a:rPr>
              <a:t>活動</a:t>
            </a:r>
            <a:r>
              <a:rPr lang="en-US" altLang="zh-TW" sz="4800" dirty="0" smtClean="0">
                <a:solidFill>
                  <a:prstClr val="black"/>
                </a:solidFill>
              </a:rPr>
              <a:t>,</a:t>
            </a:r>
            <a:r>
              <a:rPr lang="zh-TW" altLang="zh-TW" sz="4800" dirty="0">
                <a:solidFill>
                  <a:prstClr val="black"/>
                </a:solidFill>
              </a:rPr>
              <a:t>離開教室到室外</a:t>
            </a:r>
            <a:r>
              <a:rPr lang="zh-TW" altLang="zh-TW" sz="4800" dirty="0" smtClean="0">
                <a:solidFill>
                  <a:prstClr val="black"/>
                </a:solidFill>
              </a:rPr>
              <a:t>活動</a:t>
            </a:r>
            <a:r>
              <a:rPr lang="en-US" altLang="zh-TW" sz="4800" dirty="0">
                <a:solidFill>
                  <a:prstClr val="black"/>
                </a:solidFill>
              </a:rPr>
              <a:t>.</a:t>
            </a:r>
          </a:p>
          <a:p>
            <a:pPr lvl="0">
              <a:buClr>
                <a:srgbClr val="2DA2BF"/>
              </a:buClr>
            </a:pPr>
            <a:r>
              <a:rPr lang="en-US" altLang="zh-TW" sz="4800" dirty="0">
                <a:solidFill>
                  <a:prstClr val="black"/>
                </a:solidFill>
              </a:rPr>
              <a:t>(2) </a:t>
            </a:r>
            <a:r>
              <a:rPr lang="zh-TW" altLang="en-US" sz="4800" dirty="0">
                <a:solidFill>
                  <a:prstClr val="black"/>
                </a:solidFill>
              </a:rPr>
              <a:t>個人運動</a:t>
            </a:r>
            <a:r>
              <a:rPr lang="en-US" altLang="zh-TW" sz="4800" dirty="0">
                <a:solidFill>
                  <a:prstClr val="black"/>
                </a:solidFill>
              </a:rPr>
              <a:t>-</a:t>
            </a:r>
            <a:r>
              <a:rPr lang="en-US" altLang="zh-TW" sz="4800" dirty="0" err="1">
                <a:solidFill>
                  <a:prstClr val="black"/>
                </a:solidFill>
              </a:rPr>
              <a:t>SH150</a:t>
            </a:r>
            <a:r>
              <a:rPr lang="zh-TW" altLang="zh-TW" sz="4800" dirty="0" smtClean="0">
                <a:solidFill>
                  <a:prstClr val="black"/>
                </a:solidFill>
              </a:rPr>
              <a:t>計畫</a:t>
            </a:r>
            <a:endParaRPr lang="en-US" altLang="zh-TW" sz="4800" dirty="0" smtClean="0">
              <a:solidFill>
                <a:prstClr val="black"/>
              </a:solidFill>
            </a:endParaRPr>
          </a:p>
          <a:p>
            <a:pPr lvl="0">
              <a:buClr>
                <a:srgbClr val="2DA2BF"/>
              </a:buClr>
            </a:pPr>
            <a:r>
              <a:rPr lang="zh-TW" altLang="en-US" sz="4800" dirty="0">
                <a:solidFill>
                  <a:prstClr val="black"/>
                </a:solidFill>
              </a:rPr>
              <a:t> </a:t>
            </a:r>
            <a:r>
              <a:rPr lang="zh-TW" altLang="en-US" sz="4800" dirty="0" smtClean="0">
                <a:solidFill>
                  <a:prstClr val="black"/>
                </a:solidFill>
              </a:rPr>
              <a:t>    班級</a:t>
            </a:r>
            <a:r>
              <a:rPr lang="en-US" altLang="zh-TW" sz="4800" dirty="0">
                <a:solidFill>
                  <a:prstClr val="black"/>
                </a:solidFill>
              </a:rPr>
              <a:t>-</a:t>
            </a:r>
            <a:r>
              <a:rPr lang="zh-TW" altLang="en-US" sz="4800" dirty="0">
                <a:solidFill>
                  <a:prstClr val="black"/>
                </a:solidFill>
              </a:rPr>
              <a:t>週三快活</a:t>
            </a:r>
            <a:r>
              <a:rPr lang="en-US" altLang="zh-TW" sz="4800" dirty="0">
                <a:solidFill>
                  <a:prstClr val="black"/>
                </a:solidFill>
              </a:rPr>
              <a:t>.</a:t>
            </a:r>
            <a:r>
              <a:rPr lang="zh-TW" altLang="en-US" sz="4800" dirty="0">
                <a:solidFill>
                  <a:prstClr val="black"/>
                </a:solidFill>
              </a:rPr>
              <a:t>周一跑步計畫</a:t>
            </a:r>
            <a:endParaRPr lang="en-US" altLang="zh-TW" sz="4800" dirty="0">
              <a:solidFill>
                <a:prstClr val="black"/>
              </a:solidFill>
            </a:endParaRPr>
          </a:p>
          <a:p>
            <a:pPr lvl="0">
              <a:buClr>
                <a:srgbClr val="2DA2BF"/>
              </a:buClr>
            </a:pPr>
            <a:r>
              <a:rPr lang="en-US" altLang="zh-TW" sz="4800" dirty="0">
                <a:solidFill>
                  <a:prstClr val="black"/>
                </a:solidFill>
              </a:rPr>
              <a:t>(3)</a:t>
            </a:r>
            <a:r>
              <a:rPr lang="zh-TW" altLang="en-US" sz="4800" dirty="0">
                <a:solidFill>
                  <a:prstClr val="black"/>
                </a:solidFill>
              </a:rPr>
              <a:t>多喝白開水</a:t>
            </a:r>
            <a:r>
              <a:rPr lang="en-US" altLang="zh-TW" sz="4800" dirty="0">
                <a:solidFill>
                  <a:prstClr val="black"/>
                </a:solidFill>
              </a:rPr>
              <a:t>,</a:t>
            </a:r>
            <a:r>
              <a:rPr lang="zh-TW" altLang="en-US" sz="4800" dirty="0">
                <a:solidFill>
                  <a:prstClr val="black"/>
                </a:solidFill>
              </a:rPr>
              <a:t>戴帽子</a:t>
            </a:r>
            <a:endParaRPr lang="en-US" altLang="zh-TW" sz="4800" dirty="0">
              <a:solidFill>
                <a:prstClr val="black"/>
              </a:solidFill>
            </a:endParaRPr>
          </a:p>
          <a:p>
            <a:pPr lvl="0">
              <a:buClr>
                <a:srgbClr val="2DA2BF"/>
              </a:buClr>
            </a:pPr>
            <a:r>
              <a:rPr lang="en-US" altLang="zh-TW" sz="4800" dirty="0">
                <a:solidFill>
                  <a:prstClr val="black"/>
                </a:solidFill>
              </a:rPr>
              <a:t>(4</a:t>
            </a:r>
            <a:r>
              <a:rPr lang="en-US" altLang="zh-TW" sz="4800" dirty="0" smtClean="0">
                <a:solidFill>
                  <a:prstClr val="black"/>
                </a:solidFill>
              </a:rPr>
              <a:t>)</a:t>
            </a:r>
            <a:r>
              <a:rPr lang="zh-TW" altLang="en-US" sz="4800" dirty="0">
                <a:solidFill>
                  <a:prstClr val="black"/>
                </a:solidFill>
              </a:rPr>
              <a:t>親子</a:t>
            </a:r>
            <a:r>
              <a:rPr lang="zh-TW" altLang="en-US" sz="4800" dirty="0" smtClean="0">
                <a:solidFill>
                  <a:prstClr val="black"/>
                </a:solidFill>
              </a:rPr>
              <a:t>活動</a:t>
            </a:r>
            <a:endParaRPr lang="en-US" altLang="zh-TW" sz="4800" dirty="0" smtClean="0">
              <a:solidFill>
                <a:prstClr val="black"/>
              </a:solidFill>
            </a:endParaRPr>
          </a:p>
          <a:p>
            <a:pPr lvl="0">
              <a:buClr>
                <a:srgbClr val="2DA2BF"/>
              </a:buClr>
            </a:pPr>
            <a:r>
              <a:rPr lang="en-US" altLang="zh-TW" sz="4800" dirty="0" smtClean="0">
                <a:solidFill>
                  <a:prstClr val="black"/>
                </a:solidFill>
              </a:rPr>
              <a:t>(5)6-9</a:t>
            </a:r>
            <a:r>
              <a:rPr lang="zh-TW" altLang="en-US" sz="4800" dirty="0" smtClean="0">
                <a:solidFill>
                  <a:prstClr val="black"/>
                </a:solidFill>
              </a:rPr>
              <a:t>窩溝封填與齲齒治療</a:t>
            </a:r>
            <a:endParaRPr lang="zh-TW" altLang="en-US" sz="4800" dirty="0">
              <a:solidFill>
                <a:prstClr val="black"/>
              </a:solidFill>
            </a:endParaRPr>
          </a:p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鼓勵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新細明體"/>
                <a:ea typeface="新細明體"/>
              </a:rPr>
              <a:t>０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62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973494" y="2787615"/>
            <a:ext cx="10972800" cy="1112581"/>
          </a:xfrm>
        </p:spPr>
        <p:txBody>
          <a:bodyPr>
            <a:normAutofit fontScale="92500"/>
          </a:bodyPr>
          <a:lstStyle/>
          <a:p>
            <a:r>
              <a:rPr lang="zh-TW" altLang="en-US" sz="6600" dirty="0" smtClean="0"/>
              <a:t>身體若好</a:t>
            </a:r>
            <a:r>
              <a:rPr lang="en-US" altLang="zh-TW" sz="6600" dirty="0" smtClean="0"/>
              <a:t>,</a:t>
            </a:r>
            <a:r>
              <a:rPr lang="zh-TW" altLang="en-US" sz="6600" dirty="0" smtClean="0"/>
              <a:t>生活就沒煩腦</a:t>
            </a:r>
            <a:r>
              <a:rPr lang="en-US" altLang="zh-TW" sz="6600" dirty="0" smtClean="0"/>
              <a:t>(</a:t>
            </a:r>
            <a:r>
              <a:rPr lang="zh-TW" altLang="en-US" sz="6600" dirty="0" smtClean="0"/>
              <a:t>台語</a:t>
            </a:r>
            <a:r>
              <a:rPr lang="en-US" altLang="zh-TW" sz="6600" dirty="0" smtClean="0"/>
              <a:t>)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37591" y="591879"/>
            <a:ext cx="10972800" cy="1143000"/>
          </a:xfrm>
        </p:spPr>
        <p:txBody>
          <a:bodyPr/>
          <a:lstStyle/>
          <a:p>
            <a:r>
              <a:rPr lang="zh-TW" altLang="en-US" dirty="0" smtClean="0"/>
              <a:t>                          報告完畢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4943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09600" y="1600200"/>
            <a:ext cx="9956800" cy="3046445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長時間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近距離不當的用眼習慣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.</a:t>
            </a:r>
          </a:p>
          <a:p>
            <a:pPr eaLnBrk="1" hangingPunct="1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數位生活普及</a:t>
            </a:r>
          </a:p>
          <a:p>
            <a:pPr eaLnBrk="1" hangingPunct="1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戶外活動機會減少</a:t>
            </a:r>
          </a:p>
          <a:p>
            <a:pPr eaLnBrk="1" hangingPunct="1"/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都市化生活空間變窄</a:t>
            </a:r>
          </a:p>
          <a:p>
            <a:pPr eaLnBrk="1" hangingPunct="1">
              <a:buFont typeface="Wingdings 2" pitchFamily="18" charset="2"/>
              <a:buNone/>
            </a:pPr>
            <a:r>
              <a:rPr lang="zh-TW" altLang="en-US" sz="3600" dirty="0" smtClean="0">
                <a:solidFill>
                  <a:srgbClr val="FF0066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sz="3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62049" y="220046"/>
            <a:ext cx="8683348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000" dirty="0" smtClean="0">
                <a:solidFill>
                  <a:srgbClr val="FF0000"/>
                </a:solidFill>
                <a:ea typeface="標楷體" pitchFamily="65" charset="-120"/>
              </a:rPr>
              <a:t> 保健宣導</a:t>
            </a:r>
            <a:r>
              <a:rPr lang="en-US" altLang="zh-TW" sz="4000" dirty="0" smtClean="0">
                <a:solidFill>
                  <a:srgbClr val="FF0000"/>
                </a:solidFill>
                <a:ea typeface="標楷體" pitchFamily="65" charset="-120"/>
              </a:rPr>
              <a:t>-</a:t>
            </a:r>
            <a:r>
              <a:rPr lang="zh-TW" altLang="en-US" sz="4000" dirty="0" smtClean="0">
                <a:solidFill>
                  <a:srgbClr val="FF0000"/>
                </a:solidFill>
                <a:ea typeface="標楷體" pitchFamily="65" charset="-120"/>
              </a:rPr>
              <a:t>近視篇</a:t>
            </a:r>
            <a:br>
              <a:rPr lang="zh-TW" altLang="en-US" sz="4000" dirty="0" smtClean="0">
                <a:solidFill>
                  <a:srgbClr val="FF0000"/>
                </a:solidFill>
                <a:ea typeface="標楷體" pitchFamily="65" charset="-120"/>
              </a:rPr>
            </a:br>
            <a:r>
              <a:rPr lang="zh-TW" altLang="en-US" sz="4000" dirty="0" smtClean="0">
                <a:solidFill>
                  <a:srgbClr val="FF0000"/>
                </a:solidFill>
                <a:ea typeface="標楷體" pitchFamily="65" charset="-120"/>
              </a:rPr>
              <a:t>    </a:t>
            </a:r>
            <a:r>
              <a:rPr lang="zh-TW" altLang="en-US" sz="4000" dirty="0" smtClean="0">
                <a:ea typeface="標楷體" pitchFamily="65" charset="-120"/>
              </a:rPr>
              <a:t>近視的原因</a:t>
            </a:r>
          </a:p>
        </p:txBody>
      </p:sp>
    </p:spTree>
    <p:extLst>
      <p:ext uri="{BB962C8B-B14F-4D97-AF65-F5344CB8AC3E}">
        <p14:creationId xmlns:p14="http://schemas.microsoft.com/office/powerpoint/2010/main" val="158248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31800" y="293914"/>
            <a:ext cx="12192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正確的寫字姿勢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椅子上不可放置書包</a:t>
            </a:r>
            <a:br>
              <a:rPr lang="zh-TW" altLang="en-US" sz="4000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sz="40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292" name="Picture 4" descr="P9280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84" y="1311484"/>
            <a:ext cx="3928188" cy="323401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41" y="1311484"/>
            <a:ext cx="4053495" cy="34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橢圓 1"/>
          <p:cNvSpPr/>
          <p:nvPr/>
        </p:nvSpPr>
        <p:spPr>
          <a:xfrm>
            <a:off x="2416628" y="4823927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3" name="乘號 2"/>
          <p:cNvSpPr/>
          <p:nvPr/>
        </p:nvSpPr>
        <p:spPr>
          <a:xfrm>
            <a:off x="8388220" y="5057192"/>
            <a:ext cx="1539551" cy="139026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645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04866" y="1483567"/>
            <a:ext cx="9386596" cy="4823927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預防</a:t>
            </a: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近視方法</a:t>
            </a:r>
            <a:br>
              <a:rPr lang="zh-TW" altLang="en-US" sz="4000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4000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5300" dirty="0" smtClean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53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53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遵守</a:t>
            </a:r>
            <a:r>
              <a:rPr lang="en-US" altLang="en-US" sz="5300" b="1" dirty="0">
                <a:solidFill>
                  <a:schemeClr val="tx1"/>
                </a:solidFill>
              </a:rPr>
              <a:t>『 </a:t>
            </a:r>
            <a:r>
              <a:rPr lang="en-US" altLang="zh-TW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3010</a:t>
            </a:r>
            <a:r>
              <a:rPr lang="en-US" altLang="en-US" sz="5300" b="1" dirty="0">
                <a:solidFill>
                  <a:schemeClr val="tx1"/>
                </a:solidFill>
              </a:rPr>
              <a:t> 』</a:t>
            </a:r>
            <a:r>
              <a:rPr lang="zh-TW" altLang="en-US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原則</a:t>
            </a:r>
            <a:r>
              <a:rPr lang="en-US" altLang="zh-TW" sz="5300" b="1" dirty="0">
                <a:solidFill>
                  <a:schemeClr val="tx1"/>
                </a:solidFill>
              </a:rPr>
              <a:t>—</a:t>
            </a:r>
            <a:r>
              <a:rPr lang="en-US" altLang="zh-TW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3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53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53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看</a:t>
            </a:r>
            <a:r>
              <a:rPr lang="zh-TW" altLang="en-US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書</a:t>
            </a:r>
            <a:r>
              <a:rPr lang="en-US" altLang="zh-TW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看電視</a:t>
            </a:r>
            <a:r>
              <a:rPr lang="en-US" altLang="zh-TW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打電腦</a:t>
            </a:r>
            <a:r>
              <a:rPr lang="en-US" altLang="zh-TW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.</a:t>
            </a:r>
            <a:br>
              <a:rPr lang="en-US" altLang="zh-TW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3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53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53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每</a:t>
            </a:r>
            <a:r>
              <a:rPr lang="en-US" altLang="zh-TW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分鐘</a:t>
            </a:r>
            <a:r>
              <a:rPr lang="en-US" altLang="zh-TW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要休息</a:t>
            </a:r>
            <a:r>
              <a:rPr lang="en-US" altLang="zh-TW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z="53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分鐘</a:t>
            </a:r>
            <a:r>
              <a:rPr lang="en-US" altLang="zh-TW" sz="53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53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53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53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5300" b="1" dirty="0">
                <a:solidFill>
                  <a:srgbClr val="FF0000"/>
                </a:solidFill>
              </a:rPr>
              <a:t>多去戶外走走</a:t>
            </a:r>
            <a:r>
              <a:rPr lang="en-US" altLang="zh-TW" sz="5300" b="1" dirty="0">
                <a:solidFill>
                  <a:srgbClr val="FF0000"/>
                </a:solidFill>
              </a:rPr>
              <a:t>-</a:t>
            </a:r>
            <a:r>
              <a:rPr lang="zh-TW" altLang="en-US" sz="5300" b="1" dirty="0">
                <a:solidFill>
                  <a:srgbClr val="FF0000"/>
                </a:solidFill>
              </a:rPr>
              <a:t>望     遠</a:t>
            </a:r>
            <a:br>
              <a:rPr lang="zh-TW" altLang="en-US" sz="5300" b="1" dirty="0">
                <a:solidFill>
                  <a:srgbClr val="FF0000"/>
                </a:solidFill>
              </a:rPr>
            </a:br>
            <a:r>
              <a:rPr lang="zh-TW" altLang="en-US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53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3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4000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sz="4000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024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242" y="4180310"/>
            <a:ext cx="4078817" cy="2276475"/>
          </a:xfrm>
        </p:spPr>
      </p:pic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5233" y="223935"/>
            <a:ext cx="11846767" cy="3312563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200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42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4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操作電腦距離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為</a:t>
            </a: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70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90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公分</a:t>
            </a: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國小二年級以下不宜操作電腦</a:t>
            </a:r>
            <a:b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kumimoji="0"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右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手</a:t>
            </a: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----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檯燈放置於左前方</a:t>
            </a:r>
            <a:b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國小近視 則以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50-100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度數增加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934" y="3536498"/>
            <a:ext cx="4078816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445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37118" y="153955"/>
            <a:ext cx="1073020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使用顏色較深</a:t>
            </a:r>
            <a:r>
              <a:rPr lang="en-US" altLang="zh-TW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HB</a:t>
            </a: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或深</a:t>
            </a:r>
            <a:r>
              <a:rPr lang="en-US" altLang="zh-TW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B</a:t>
            </a: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蕊的鉛筆</a:t>
            </a:r>
            <a:r>
              <a:rPr lang="en-US" altLang="zh-TW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40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勿用筆尖太細的鉛筆</a:t>
            </a:r>
          </a:p>
        </p:txBody>
      </p:sp>
      <p:pic>
        <p:nvPicPr>
          <p:cNvPr id="11268" name="Picture 4" descr="P82700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34" y="1371601"/>
            <a:ext cx="9185578" cy="469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乘號 1"/>
          <p:cNvSpPr/>
          <p:nvPr/>
        </p:nvSpPr>
        <p:spPr>
          <a:xfrm>
            <a:off x="7193902" y="5159568"/>
            <a:ext cx="634482" cy="105436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4282751" y="5779794"/>
            <a:ext cx="450744" cy="43413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1098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24417" y="1196976"/>
            <a:ext cx="10972800" cy="4530725"/>
          </a:xfrm>
        </p:spPr>
        <p:txBody>
          <a:bodyPr/>
          <a:lstStyle/>
          <a:p>
            <a:pPr eaLnBrk="1" hangingPunct="1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三高：高鈣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高鐵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高纖</a:t>
            </a:r>
          </a:p>
          <a:p>
            <a:pPr eaLnBrk="1" hangingPunct="1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三低：低脂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低鹽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低糖</a:t>
            </a:r>
          </a:p>
          <a:p>
            <a:pPr eaLnBrk="1" hangingPunct="1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維生素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群：胡蘿蔔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蛋黃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魚肝油（配合水</a:t>
            </a:r>
          </a:p>
          <a:p>
            <a:pPr eaLnBrk="1" hangingPunct="1">
              <a:buFont typeface="Wingdings 2" pitchFamily="18" charset="2"/>
              <a:buNone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            溶性維生素</a:t>
            </a:r>
            <a:r>
              <a:rPr lang="en-US" altLang="zh-TW" sz="3200" dirty="0" err="1" smtClean="0">
                <a:latin typeface="標楷體" pitchFamily="65" charset="-120"/>
                <a:ea typeface="標楷體" pitchFamily="65" charset="-120"/>
              </a:rPr>
              <a:t>B.C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群）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木瓜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哈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            蜜瓜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南瓜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桃子</a:t>
            </a:r>
          </a:p>
          <a:p>
            <a:pPr eaLnBrk="1" hangingPunct="1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維生素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C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群：綠色蔬菜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黃綠色蔬菜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水果</a:t>
            </a:r>
          </a:p>
          <a:p>
            <a:pPr eaLnBrk="1" hangingPunct="1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維生素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E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群：堅果類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核桃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腰果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小麥胚芽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.</a:t>
            </a:r>
          </a:p>
          <a:p>
            <a:pPr eaLnBrk="1" hangingPunct="1"/>
            <a:endParaRPr lang="en-US" altLang="zh-TW" dirty="0" smtClean="0"/>
          </a:p>
          <a:p>
            <a:pPr eaLnBrk="1" hangingPunct="1"/>
            <a:endParaRPr lang="en-US" altLang="zh-TW" dirty="0" smtClean="0"/>
          </a:p>
          <a:p>
            <a:pPr eaLnBrk="1" hangingPunct="1"/>
            <a:endParaRPr lang="en-US" altLang="zh-TW" dirty="0" smtClean="0"/>
          </a:p>
        </p:txBody>
      </p:sp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639485" y="228600"/>
            <a:ext cx="9552516" cy="1112838"/>
          </a:xfrm>
        </p:spPr>
        <p:txBody>
          <a:bodyPr/>
          <a:lstStyle/>
          <a:p>
            <a:pPr eaLnBrk="1" hangingPunct="1"/>
            <a:r>
              <a:rPr lang="zh-TW" altLang="en-US" sz="4000" dirty="0" smtClean="0">
                <a:solidFill>
                  <a:schemeClr val="tx1"/>
                </a:solidFill>
                <a:ea typeface="標楷體" pitchFamily="65" charset="-120"/>
              </a:rPr>
              <a:t>三</a:t>
            </a:r>
            <a:r>
              <a:rPr lang="en-US" altLang="zh-TW" sz="4000" dirty="0" smtClean="0">
                <a:solidFill>
                  <a:schemeClr val="tx1"/>
                </a:solidFill>
                <a:ea typeface="標楷體" pitchFamily="65" charset="-120"/>
              </a:rPr>
              <a:t>.</a:t>
            </a:r>
            <a:r>
              <a:rPr lang="zh-TW" altLang="en-US" sz="4000" dirty="0" smtClean="0">
                <a:solidFill>
                  <a:schemeClr val="tx1"/>
                </a:solidFill>
                <a:ea typeface="標楷體" pitchFamily="65" charset="-120"/>
              </a:rPr>
              <a:t>視力保健飲食</a:t>
            </a:r>
          </a:p>
        </p:txBody>
      </p:sp>
      <p:pic>
        <p:nvPicPr>
          <p:cNvPr id="13316" name="Picture 4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34050"/>
            <a:ext cx="4078817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18" y="5734050"/>
            <a:ext cx="4034367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84" y="5734050"/>
            <a:ext cx="4078816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373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27" y="-63727"/>
            <a:ext cx="11482873" cy="682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12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匯合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匯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842</TotalTime>
  <Words>614</Words>
  <Application>Microsoft Office PowerPoint</Application>
  <PresentationFormat>自訂</PresentationFormat>
  <Paragraphs>252</Paragraphs>
  <Slides>26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匯合</vt:lpstr>
      <vt:lpstr>屏東縣興華國小112學年度</vt:lpstr>
      <vt:lpstr>視力保健</vt:lpstr>
      <vt:lpstr> 保健宣導-近視篇     近視的原因</vt:lpstr>
      <vt:lpstr>正確的寫字姿勢.椅子上不可放置書包 </vt:lpstr>
      <vt:lpstr>預防近視方法   一.遵守『 3010 』原則— 二.看書.看電視.打電腦. 三.每30分鐘.要休息10分鐘 四.多去戶外走走-望     遠      </vt:lpstr>
      <vt:lpstr>二.操作電腦距離為70～90公分 國小二年級以下不宜操作電腦 .右手----檯燈放置於左前方 國小近視 則以50-100度數增加</vt:lpstr>
      <vt:lpstr>使用顏色較深HB或深B蕊的鉛筆.勿用筆尖太細的鉛筆</vt:lpstr>
      <vt:lpstr>三.視力保健飲食</vt:lpstr>
      <vt:lpstr>PowerPoint 簡報</vt:lpstr>
      <vt:lpstr>            健康體位</vt:lpstr>
      <vt:lpstr>保健宣導-體位篇 85210概念宣導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保健宣導-口腔保健      333原則</vt:lpstr>
      <vt:lpstr>PowerPoint 簡報</vt:lpstr>
      <vt:lpstr>「在校運動SH150分鐘」-體育護照                                       </vt:lpstr>
      <vt:lpstr>PowerPoint 簡報</vt:lpstr>
      <vt:lpstr>屏東縣興華國民小學112學年度餐後潔牙紀錄表  班級:      </vt:lpstr>
      <vt:lpstr>PowerPoint 簡報</vt:lpstr>
      <vt:lpstr>健康促進重點整理</vt:lpstr>
      <vt:lpstr>鼓勵(０)</vt:lpstr>
      <vt:lpstr>                          報告完畢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興華國小介紹</dc:title>
  <dc:creator>Windows 使用者</dc:creator>
  <cp:lastModifiedBy>username</cp:lastModifiedBy>
  <cp:revision>114</cp:revision>
  <cp:lastPrinted>2023-08-28T02:58:37Z</cp:lastPrinted>
  <dcterms:created xsi:type="dcterms:W3CDTF">2018-05-11T00:43:51Z</dcterms:created>
  <dcterms:modified xsi:type="dcterms:W3CDTF">2023-09-07T23:55:40Z</dcterms:modified>
</cp:coreProperties>
</file>